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8"/>
  </p:notesMasterIdLst>
  <p:sldIdLst>
    <p:sldId id="256" r:id="rId2"/>
    <p:sldId id="262" r:id="rId3"/>
    <p:sldId id="263" r:id="rId4"/>
    <p:sldId id="258" r:id="rId5"/>
    <p:sldId id="259" r:id="rId6"/>
    <p:sldId id="257" r:id="rId7"/>
    <p:sldId id="261" r:id="rId8"/>
    <p:sldId id="260" r:id="rId9"/>
    <p:sldId id="276" r:id="rId10"/>
    <p:sldId id="277" r:id="rId11"/>
    <p:sldId id="264" r:id="rId12"/>
    <p:sldId id="273" r:id="rId13"/>
    <p:sldId id="274" r:id="rId14"/>
    <p:sldId id="266" r:id="rId15"/>
    <p:sldId id="279" r:id="rId16"/>
    <p:sldId id="280" r:id="rId17"/>
    <p:sldId id="281" r:id="rId18"/>
    <p:sldId id="282" r:id="rId19"/>
    <p:sldId id="283" r:id="rId20"/>
    <p:sldId id="275" r:id="rId21"/>
    <p:sldId id="287" r:id="rId22"/>
    <p:sldId id="267" r:id="rId23"/>
    <p:sldId id="285" r:id="rId24"/>
    <p:sldId id="284" r:id="rId25"/>
    <p:sldId id="288" r:id="rId26"/>
    <p:sldId id="295" r:id="rId27"/>
    <p:sldId id="296" r:id="rId28"/>
    <p:sldId id="297" r:id="rId29"/>
    <p:sldId id="292" r:id="rId30"/>
    <p:sldId id="302" r:id="rId31"/>
    <p:sldId id="303" r:id="rId32"/>
    <p:sldId id="304" r:id="rId33"/>
    <p:sldId id="298" r:id="rId34"/>
    <p:sldId id="299" r:id="rId35"/>
    <p:sldId id="301"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00"/>
    <a:srgbClr val="CC9900"/>
    <a:srgbClr val="92D050"/>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3" autoAdjust="0"/>
    <p:restoredTop sz="80000" autoAdjust="0"/>
  </p:normalViewPr>
  <p:slideViewPr>
    <p:cSldViewPr snapToGrid="0">
      <p:cViewPr varScale="1">
        <p:scale>
          <a:sx n="102" d="100"/>
          <a:sy n="102" d="100"/>
        </p:scale>
        <p:origin x="4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8E82-0035-4059-B301-DE84D32976C6}"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2563F-DB87-4291-BC4C-84A32321EAED}" type="slidenum">
              <a:rPr lang="en-US" smtClean="0"/>
              <a:t>‹#›</a:t>
            </a:fld>
            <a:endParaRPr lang="en-US"/>
          </a:p>
        </p:txBody>
      </p:sp>
    </p:spTree>
    <p:extLst>
      <p:ext uri="{BB962C8B-B14F-4D97-AF65-F5344CB8AC3E}">
        <p14:creationId xmlns:p14="http://schemas.microsoft.com/office/powerpoint/2010/main" val="6914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run down of</a:t>
            </a:r>
            <a:r>
              <a:rPr lang="en-US" baseline="0" dirty="0"/>
              <a:t> who you are and what you do</a:t>
            </a:r>
          </a:p>
          <a:p>
            <a:pPr marL="171450" indent="-171450">
              <a:buFontTx/>
              <a:buChar char="-"/>
            </a:pPr>
            <a:r>
              <a:rPr lang="en-US" baseline="0" dirty="0"/>
              <a:t>I study haptic sense perception at the Dr. Laurence Harris Lab (psych prof really)</a:t>
            </a:r>
            <a:br>
              <a:rPr lang="en-US" baseline="0" dirty="0"/>
            </a:br>
            <a:endParaRPr lang="en-US" baseline="0" dirty="0"/>
          </a:p>
          <a:p>
            <a:pPr marL="171450" indent="-171450">
              <a:buFontTx/>
              <a:buChar char="-"/>
            </a:pPr>
            <a:r>
              <a:rPr lang="en-US" baseline="0" dirty="0"/>
              <a:t>This means I study a lot of, how do people understand and process what they touch, and ONLY what they touch, not what they SEE and TOUCH. That isn’t me </a:t>
            </a:r>
          </a:p>
          <a:p>
            <a:pPr marL="171450" indent="-171450">
              <a:buFontTx/>
              <a:buChar char="-"/>
            </a:pPr>
            <a:endParaRPr lang="en-US" baseline="0" dirty="0"/>
          </a:p>
          <a:p>
            <a:pPr marL="171450" indent="-171450">
              <a:buFontTx/>
              <a:buChar char="-"/>
            </a:pPr>
            <a:r>
              <a:rPr lang="en-US" baseline="0" dirty="0"/>
              <a:t>I plan to study haptic perception mainly in the hands, but I want to be able to study it across the body and across space and MAYBE lower appendages (maybe). -&gt; ill get back to this </a:t>
            </a:r>
          </a:p>
          <a:p>
            <a:pPr marL="0" indent="0">
              <a:buFontTx/>
              <a:buNone/>
            </a:pPr>
            <a:endParaRPr lang="en-US" baseline="0" dirty="0"/>
          </a:p>
          <a:p>
            <a:pPr marL="171450" indent="-171450">
              <a:buFontTx/>
              <a:buChar char="-"/>
            </a:pPr>
            <a:r>
              <a:rPr lang="en-US" baseline="0" dirty="0"/>
              <a:t>The purpose of this work, for those who are curious is to develop better VR and AR experiences and make these systems for the future more refined and better suited for human use and exploration.</a:t>
            </a:r>
            <a:br>
              <a:rPr lang="en-US" baseline="0" dirty="0"/>
            </a:br>
            <a:endParaRPr lang="en-US" baseline="0" dirty="0"/>
          </a:p>
          <a:p>
            <a:pPr marL="171450" indent="-171450">
              <a:buFontTx/>
              <a:buChar char="-"/>
            </a:pPr>
            <a:r>
              <a:rPr lang="en-US" baseline="0" dirty="0"/>
              <a:t>Or if not applicable there, then we can at least develop treatments and more advanced methodologies in diagnosing diseases or better assessments of human ability for various hand based </a:t>
            </a:r>
            <a:r>
              <a:rPr lang="en-US" baseline="0" dirty="0" err="1"/>
              <a:t>experinces</a:t>
            </a:r>
            <a:r>
              <a:rPr lang="en-US" baseline="0" dirty="0"/>
              <a:t>. Like, how well can your doctor place a robot arm at a specific point, to consider</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5</a:t>
            </a:fld>
            <a:endParaRPr lang="en-US"/>
          </a:p>
        </p:txBody>
      </p:sp>
    </p:spTree>
    <p:extLst>
      <p:ext uri="{BB962C8B-B14F-4D97-AF65-F5344CB8AC3E}">
        <p14:creationId xmlns:p14="http://schemas.microsoft.com/office/powerpoint/2010/main" val="262002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16</a:t>
            </a:fld>
            <a:endParaRPr lang="en-US"/>
          </a:p>
        </p:txBody>
      </p:sp>
    </p:spTree>
    <p:extLst>
      <p:ext uri="{BB962C8B-B14F-4D97-AF65-F5344CB8AC3E}">
        <p14:creationId xmlns:p14="http://schemas.microsoft.com/office/powerpoint/2010/main" val="327110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Helped make the study of the brain, defined the</a:t>
            </a:r>
            <a:r>
              <a:rPr lang="en-US" baseline="0" dirty="0"/>
              <a:t> idea of a primal sketch in the brain </a:t>
            </a:r>
            <a:r>
              <a:rPr lang="en-US" dirty="0"/>
              <a:t> </a:t>
            </a:r>
          </a:p>
        </p:txBody>
      </p:sp>
      <p:sp>
        <p:nvSpPr>
          <p:cNvPr id="4" name="Slide Number Placeholder 3"/>
          <p:cNvSpPr>
            <a:spLocks noGrp="1"/>
          </p:cNvSpPr>
          <p:nvPr>
            <p:ph type="sldNum" sz="quarter" idx="10"/>
          </p:nvPr>
        </p:nvSpPr>
        <p:spPr/>
        <p:txBody>
          <a:bodyPr/>
          <a:lstStyle/>
          <a:p>
            <a:fld id="{DCA2563F-DB87-4291-BC4C-84A32321EAED}" type="slidenum">
              <a:rPr lang="en-US" smtClean="0"/>
              <a:t>17</a:t>
            </a:fld>
            <a:endParaRPr lang="en-US"/>
          </a:p>
        </p:txBody>
      </p:sp>
    </p:spTree>
    <p:extLst>
      <p:ext uri="{BB962C8B-B14F-4D97-AF65-F5344CB8AC3E}">
        <p14:creationId xmlns:p14="http://schemas.microsoft.com/office/powerpoint/2010/main" val="7152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18</a:t>
            </a:fld>
            <a:endParaRPr lang="en-US"/>
          </a:p>
        </p:txBody>
      </p:sp>
    </p:spTree>
    <p:extLst>
      <p:ext uri="{BB962C8B-B14F-4D97-AF65-F5344CB8AC3E}">
        <p14:creationId xmlns:p14="http://schemas.microsoft.com/office/powerpoint/2010/main" val="121697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19</a:t>
            </a:fld>
            <a:endParaRPr lang="en-US"/>
          </a:p>
        </p:txBody>
      </p:sp>
    </p:spTree>
    <p:extLst>
      <p:ext uri="{BB962C8B-B14F-4D97-AF65-F5344CB8AC3E}">
        <p14:creationId xmlns:p14="http://schemas.microsoft.com/office/powerpoint/2010/main" val="23700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22</a:t>
            </a:fld>
            <a:endParaRPr lang="en-US"/>
          </a:p>
        </p:txBody>
      </p:sp>
    </p:spTree>
    <p:extLst>
      <p:ext uri="{BB962C8B-B14F-4D97-AF65-F5344CB8AC3E}">
        <p14:creationId xmlns:p14="http://schemas.microsoft.com/office/powerpoint/2010/main" val="108696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23</a:t>
            </a:fld>
            <a:endParaRPr lang="en-US"/>
          </a:p>
        </p:txBody>
      </p:sp>
    </p:spTree>
    <p:extLst>
      <p:ext uri="{BB962C8B-B14F-4D97-AF65-F5344CB8AC3E}">
        <p14:creationId xmlns:p14="http://schemas.microsoft.com/office/powerpoint/2010/main" val="362181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24</a:t>
            </a:fld>
            <a:endParaRPr lang="en-US"/>
          </a:p>
        </p:txBody>
      </p:sp>
    </p:spTree>
    <p:extLst>
      <p:ext uri="{BB962C8B-B14F-4D97-AF65-F5344CB8AC3E}">
        <p14:creationId xmlns:p14="http://schemas.microsoft.com/office/powerpoint/2010/main" val="34788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25</a:t>
            </a:fld>
            <a:endParaRPr lang="en-US"/>
          </a:p>
        </p:txBody>
      </p:sp>
    </p:spTree>
    <p:extLst>
      <p:ext uri="{BB962C8B-B14F-4D97-AF65-F5344CB8AC3E}">
        <p14:creationId xmlns:p14="http://schemas.microsoft.com/office/powerpoint/2010/main" val="18026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26</a:t>
            </a:fld>
            <a:endParaRPr lang="en-US"/>
          </a:p>
        </p:txBody>
      </p:sp>
    </p:spTree>
    <p:extLst>
      <p:ext uri="{BB962C8B-B14F-4D97-AF65-F5344CB8AC3E}">
        <p14:creationId xmlns:p14="http://schemas.microsoft.com/office/powerpoint/2010/main" val="354712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27</a:t>
            </a:fld>
            <a:endParaRPr lang="en-US"/>
          </a:p>
        </p:txBody>
      </p:sp>
    </p:spTree>
    <p:extLst>
      <p:ext uri="{BB962C8B-B14F-4D97-AF65-F5344CB8AC3E}">
        <p14:creationId xmlns:p14="http://schemas.microsoft.com/office/powerpoint/2010/main" val="28219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 go over and study these ideas </a:t>
            </a:r>
          </a:p>
          <a:p>
            <a:pPr lvl="1"/>
            <a:r>
              <a:rPr lang="en-US" dirty="0">
                <a:solidFill>
                  <a:schemeClr val="bg1"/>
                </a:solidFill>
              </a:rPr>
              <a:t>Theory of forms (we cant see real reality)</a:t>
            </a:r>
          </a:p>
          <a:p>
            <a:pPr lvl="1"/>
            <a:r>
              <a:rPr lang="en-US" dirty="0">
                <a:solidFill>
                  <a:schemeClr val="bg1"/>
                </a:solidFill>
              </a:rPr>
              <a:t>Empiricism -&gt; sensory knowledge is what we have to study reality </a:t>
            </a:r>
          </a:p>
          <a:p>
            <a:endParaRPr lang="en-US" dirty="0"/>
          </a:p>
          <a:p>
            <a:r>
              <a:rPr lang="en-US" dirty="0"/>
              <a:t>-- </a:t>
            </a:r>
            <a:r>
              <a:rPr lang="en-US" dirty="0" err="1"/>
              <a:t>plato</a:t>
            </a:r>
            <a:r>
              <a:rPr lang="en-US" dirty="0"/>
              <a:t> was basically like, </a:t>
            </a:r>
            <a:r>
              <a:rPr lang="en-US" dirty="0" err="1"/>
              <a:t>wahat</a:t>
            </a:r>
            <a:r>
              <a:rPr lang="en-US" dirty="0"/>
              <a:t> is senses, what is perception, what does it mean to have knowledge of the world.</a:t>
            </a:r>
          </a:p>
        </p:txBody>
      </p:sp>
      <p:sp>
        <p:nvSpPr>
          <p:cNvPr id="4" name="Slide Number Placeholder 3"/>
          <p:cNvSpPr>
            <a:spLocks noGrp="1"/>
          </p:cNvSpPr>
          <p:nvPr>
            <p:ph type="sldNum" sz="quarter" idx="10"/>
          </p:nvPr>
        </p:nvSpPr>
        <p:spPr/>
        <p:txBody>
          <a:bodyPr/>
          <a:lstStyle/>
          <a:p>
            <a:fld id="{DCA2563F-DB87-4291-BC4C-84A32321EAED}" type="slidenum">
              <a:rPr lang="en-US" smtClean="0"/>
              <a:t>6</a:t>
            </a:fld>
            <a:endParaRPr lang="en-US"/>
          </a:p>
        </p:txBody>
      </p:sp>
    </p:spTree>
    <p:extLst>
      <p:ext uri="{BB962C8B-B14F-4D97-AF65-F5344CB8AC3E}">
        <p14:creationId xmlns:p14="http://schemas.microsoft.com/office/powerpoint/2010/main" val="10212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28</a:t>
            </a:fld>
            <a:endParaRPr lang="en-US"/>
          </a:p>
        </p:txBody>
      </p:sp>
    </p:spTree>
    <p:extLst>
      <p:ext uri="{BB962C8B-B14F-4D97-AF65-F5344CB8AC3E}">
        <p14:creationId xmlns:p14="http://schemas.microsoft.com/office/powerpoint/2010/main" val="1206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 have Euclid, and </a:t>
            </a:r>
            <a:r>
              <a:rPr lang="en-US" dirty="0" err="1"/>
              <a:t>im</a:t>
            </a:r>
            <a:r>
              <a:rPr lang="en-US" dirty="0"/>
              <a:t> only covering</a:t>
            </a:r>
            <a:r>
              <a:rPr lang="en-US" baseline="0" dirty="0"/>
              <a:t> really important people and ideas, or people who will be reference a lot later on, </a:t>
            </a:r>
          </a:p>
          <a:p>
            <a:pPr marL="171450" indent="-171450">
              <a:buFontTx/>
              <a:buChar char="-"/>
            </a:pPr>
            <a:r>
              <a:rPr lang="en-US" baseline="0" dirty="0" err="1"/>
              <a:t>Eculid</a:t>
            </a:r>
            <a:r>
              <a:rPr lang="en-US" baseline="0" dirty="0"/>
              <a:t> is the most amazing </a:t>
            </a:r>
            <a:r>
              <a:rPr lang="en-US" baseline="0" dirty="0" err="1"/>
              <a:t>vcuz</a:t>
            </a:r>
            <a:r>
              <a:rPr lang="en-US" baseline="0" dirty="0"/>
              <a:t> he </a:t>
            </a:r>
            <a:r>
              <a:rPr lang="en-US" baseline="0" dirty="0" err="1"/>
              <a:t>defineid</a:t>
            </a:r>
            <a:r>
              <a:rPr lang="en-US" baseline="0" dirty="0"/>
              <a:t> and made the concept of </a:t>
            </a:r>
            <a:r>
              <a:rPr lang="en-US" baseline="0" dirty="0" err="1"/>
              <a:t>euclidan</a:t>
            </a:r>
            <a:r>
              <a:rPr lang="en-US" baseline="0" dirty="0"/>
              <a:t> space real, and something that we can discuss and work around / with </a:t>
            </a:r>
          </a:p>
          <a:p>
            <a:pPr marL="171450" indent="-171450">
              <a:buFontTx/>
              <a:buChar char="-"/>
            </a:pPr>
            <a:endParaRPr lang="en-US" baseline="0" dirty="0"/>
          </a:p>
          <a:p>
            <a:pPr marL="171450" indent="-171450">
              <a:buFontTx/>
              <a:buChar char="-"/>
            </a:pPr>
            <a:r>
              <a:rPr lang="en-US" baseline="0" dirty="0"/>
              <a:t>Ibn </a:t>
            </a:r>
            <a:r>
              <a:rPr lang="en-US" baseline="0" dirty="0" err="1"/>
              <a:t>al-haytham</a:t>
            </a:r>
            <a:r>
              <a:rPr lang="en-US" baseline="0" dirty="0"/>
              <a:t>, he came almost 1000 years later but was the first studier of optics, geometrically and also of human vision and biology, showing here the optic chasm </a:t>
            </a:r>
          </a:p>
          <a:p>
            <a:pPr marL="171450" indent="-171450">
              <a:buFontTx/>
              <a:buChar char="-"/>
            </a:pPr>
            <a:endParaRPr lang="en-US" baseline="0" dirty="0"/>
          </a:p>
          <a:p>
            <a:pPr marL="171450" indent="-171450">
              <a:buFontTx/>
              <a:buChar char="-"/>
            </a:pPr>
            <a:r>
              <a:rPr lang="en-US" baseline="0" dirty="0"/>
              <a:t>The reason I skipped 1300 years is </a:t>
            </a:r>
            <a:r>
              <a:rPr lang="en-US" baseline="0" dirty="0" err="1"/>
              <a:t>cuz</a:t>
            </a:r>
            <a:r>
              <a:rPr lang="en-US" baseline="0" dirty="0"/>
              <a:t>, there isn’t much too important, even </a:t>
            </a:r>
            <a:r>
              <a:rPr lang="en-US" baseline="0" dirty="0" err="1"/>
              <a:t>tho</a:t>
            </a:r>
            <a:r>
              <a:rPr lang="en-US" baseline="0" dirty="0"/>
              <a:t> this is a deep </a:t>
            </a:r>
            <a:r>
              <a:rPr lang="en-US" baseline="0" dirty="0" err="1"/>
              <a:t>histoy</a:t>
            </a:r>
            <a:r>
              <a:rPr lang="en-US" baseline="0" dirty="0"/>
              <a:t>, a lot of the </a:t>
            </a:r>
            <a:r>
              <a:rPr lang="en-US" baseline="0" dirty="0" err="1"/>
              <a:t>elemnts</a:t>
            </a:r>
            <a:r>
              <a:rPr lang="en-US" baseline="0" dirty="0"/>
              <a:t> </a:t>
            </a:r>
            <a:r>
              <a:rPr lang="en-US" baseline="0" dirty="0" err="1"/>
              <a:t>im</a:t>
            </a:r>
            <a:r>
              <a:rPr lang="en-US" baseline="0" dirty="0"/>
              <a:t> </a:t>
            </a:r>
            <a:r>
              <a:rPr lang="en-US" baseline="0" dirty="0" err="1"/>
              <a:t>explaning</a:t>
            </a:r>
            <a:r>
              <a:rPr lang="en-US" baseline="0" dirty="0"/>
              <a:t> now are </a:t>
            </a:r>
            <a:r>
              <a:rPr lang="en-US" baseline="0" dirty="0" err="1"/>
              <a:t>relelvant</a:t>
            </a:r>
            <a:r>
              <a:rPr lang="en-US" baseline="0" dirty="0"/>
              <a:t> to what </a:t>
            </a:r>
            <a:r>
              <a:rPr lang="en-US" baseline="0" dirty="0" err="1"/>
              <a:t>im</a:t>
            </a:r>
            <a:r>
              <a:rPr lang="en-US" baseline="0" dirty="0"/>
              <a:t> going to say, instead of </a:t>
            </a:r>
            <a:r>
              <a:rPr lang="en-US" baseline="0" dirty="0" err="1"/>
              <a:t>relelavnt</a:t>
            </a:r>
            <a:r>
              <a:rPr lang="en-US" baseline="0" dirty="0"/>
              <a:t> to </a:t>
            </a:r>
            <a:r>
              <a:rPr lang="en-US" baseline="0" dirty="0" err="1"/>
              <a:t>psyophysics</a:t>
            </a:r>
            <a:r>
              <a:rPr lang="en-US" baseline="0" dirty="0"/>
              <a:t>, biological psychology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7</a:t>
            </a:fld>
            <a:endParaRPr lang="en-US"/>
          </a:p>
        </p:txBody>
      </p:sp>
    </p:spTree>
    <p:extLst>
      <p:ext uri="{BB962C8B-B14F-4D97-AF65-F5344CB8AC3E}">
        <p14:creationId xmlns:p14="http://schemas.microsoft.com/office/powerpoint/2010/main" val="56938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8</a:t>
            </a:fld>
            <a:endParaRPr lang="en-US"/>
          </a:p>
        </p:txBody>
      </p:sp>
    </p:spTree>
    <p:extLst>
      <p:ext uri="{BB962C8B-B14F-4D97-AF65-F5344CB8AC3E}">
        <p14:creationId xmlns:p14="http://schemas.microsoft.com/office/powerpoint/2010/main" val="171883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9</a:t>
            </a:fld>
            <a:endParaRPr lang="en-US"/>
          </a:p>
        </p:txBody>
      </p:sp>
    </p:spTree>
    <p:extLst>
      <p:ext uri="{BB962C8B-B14F-4D97-AF65-F5344CB8AC3E}">
        <p14:creationId xmlns:p14="http://schemas.microsoft.com/office/powerpoint/2010/main" val="19780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accent3">
                    <a:lumMod val="20000"/>
                    <a:lumOff val="80000"/>
                  </a:schemeClr>
                </a:solidFill>
              </a:rPr>
              <a:t>Hermann von Helmholtz (1821–1894) -&gt; </a:t>
            </a:r>
            <a:r>
              <a:rPr lang="en-US" sz="1200" b="0" dirty="0">
                <a:solidFill>
                  <a:schemeClr val="accent3">
                    <a:lumMod val="20000"/>
                    <a:lumOff val="80000"/>
                  </a:schemeClr>
                </a:solidFill>
              </a:rPr>
              <a:t>started the idea</a:t>
            </a:r>
            <a:r>
              <a:rPr lang="en-US" sz="1200" b="0" baseline="0" dirty="0">
                <a:solidFill>
                  <a:schemeClr val="accent3">
                    <a:lumMod val="20000"/>
                    <a:lumOff val="80000"/>
                  </a:schemeClr>
                </a:solidFill>
              </a:rPr>
              <a:t> of brain responds to stimuli </a:t>
            </a:r>
          </a:p>
          <a:p>
            <a:endParaRPr lang="en-US" sz="1200" b="0" baseline="0" dirty="0">
              <a:solidFill>
                <a:schemeClr val="accent3">
                  <a:lumMod val="20000"/>
                  <a:lumOff val="80000"/>
                </a:schemeClr>
              </a:solidFill>
            </a:endParaRP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Ernst Mach -&gt; started the philosophy of space and perception, lots of physics </a:t>
            </a: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Wilhelm Wundt -&gt; further refined psychology </a:t>
            </a:r>
            <a:endParaRPr lang="en-US" sz="1200" b="0" dirty="0">
              <a:solidFill>
                <a:schemeClr val="accent3">
                  <a:lumMod val="20000"/>
                  <a:lumOff val="80000"/>
                </a:schemeClr>
              </a:solidFill>
            </a:endParaRPr>
          </a:p>
        </p:txBody>
      </p:sp>
      <p:sp>
        <p:nvSpPr>
          <p:cNvPr id="4" name="Slide Number Placeholder 3"/>
          <p:cNvSpPr>
            <a:spLocks noGrp="1"/>
          </p:cNvSpPr>
          <p:nvPr>
            <p:ph type="sldNum" sz="quarter" idx="10"/>
          </p:nvPr>
        </p:nvSpPr>
        <p:spPr/>
        <p:txBody>
          <a:bodyPr/>
          <a:lstStyle/>
          <a:p>
            <a:fld id="{DCA2563F-DB87-4291-BC4C-84A32321EAED}" type="slidenum">
              <a:rPr lang="en-US" smtClean="0"/>
              <a:t>11</a:t>
            </a:fld>
            <a:endParaRPr lang="en-US"/>
          </a:p>
        </p:txBody>
      </p:sp>
    </p:spTree>
    <p:extLst>
      <p:ext uri="{BB962C8B-B14F-4D97-AF65-F5344CB8AC3E}">
        <p14:creationId xmlns:p14="http://schemas.microsoft.com/office/powerpoint/2010/main" val="267366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talk about the explosion in</a:t>
            </a:r>
            <a:r>
              <a:rPr lang="en-US" baseline="0" dirty="0"/>
              <a:t> psychological theories</a:t>
            </a:r>
          </a:p>
          <a:p>
            <a:endParaRPr lang="en-US" baseline="0" dirty="0"/>
          </a:p>
          <a:p>
            <a:endParaRPr lang="en-US" baseline="0" dirty="0"/>
          </a:p>
          <a:p>
            <a:pPr marL="171450" indent="-171450">
              <a:buFontTx/>
              <a:buChar char="-"/>
            </a:pPr>
            <a:r>
              <a:rPr lang="en-US" baseline="0" dirty="0"/>
              <a:t>William </a:t>
            </a:r>
            <a:r>
              <a:rPr lang="en-US" baseline="0" dirty="0" err="1"/>
              <a:t>james</a:t>
            </a:r>
            <a:r>
              <a:rPr lang="en-US" baseline="0" dirty="0"/>
              <a:t> -&gt; made proper psychological principles </a:t>
            </a:r>
          </a:p>
          <a:p>
            <a:pPr marL="171450" indent="-171450">
              <a:buFontTx/>
              <a:buChar char="-"/>
            </a:pPr>
            <a:r>
              <a:rPr lang="en-US" baseline="0" dirty="0" err="1"/>
              <a:t>Werthermier</a:t>
            </a:r>
            <a:r>
              <a:rPr lang="en-US" baseline="0" dirty="0"/>
              <a:t>, </a:t>
            </a:r>
            <a:r>
              <a:rPr lang="en-US" baseline="0" dirty="0" err="1"/>
              <a:t>Koffa</a:t>
            </a:r>
            <a:r>
              <a:rPr lang="en-US" baseline="0" dirty="0"/>
              <a:t>, </a:t>
            </a:r>
            <a:r>
              <a:rPr lang="en-US" baseline="0" dirty="0" err="1"/>
              <a:t>Kholer</a:t>
            </a:r>
            <a:r>
              <a:rPr lang="en-US" baseline="0" dirty="0"/>
              <a:t> all made Gestalt Psych</a:t>
            </a:r>
          </a:p>
          <a:p>
            <a:pPr marL="628650" lvl="1" indent="-171450">
              <a:buFontTx/>
              <a:buChar char="-"/>
            </a:pPr>
            <a:r>
              <a:rPr lang="en-US" baseline="0" dirty="0"/>
              <a:t>These 2 were very sense perception based</a:t>
            </a:r>
          </a:p>
          <a:p>
            <a:pPr marL="628650" lvl="1" indent="-171450">
              <a:buFontTx/>
              <a:buChar char="-"/>
            </a:pPr>
            <a:endParaRPr lang="en-US" baseline="0" dirty="0"/>
          </a:p>
          <a:p>
            <a:pPr marL="171450" lvl="0" indent="-171450">
              <a:buFontTx/>
              <a:buChar char="-"/>
            </a:pPr>
            <a:r>
              <a:rPr lang="en-US" baseline="0" dirty="0"/>
              <a:t>2 key figures that looked at everyone and, this is regular psych but important</a:t>
            </a:r>
          </a:p>
          <a:p>
            <a:pPr marL="171450" lvl="0" indent="-171450">
              <a:buFontTx/>
              <a:buChar char="-"/>
            </a:pPr>
            <a:r>
              <a:rPr lang="en-US" baseline="0" dirty="0"/>
              <a:t>John B Watson and BF Skinner, they worked on </a:t>
            </a:r>
            <a:r>
              <a:rPr lang="en-US" baseline="0" dirty="0" err="1"/>
              <a:t>behavirosm</a:t>
            </a:r>
            <a:r>
              <a:rPr lang="en-US" baseline="0" dirty="0"/>
              <a:t>, and the idea these 2 men worked on is, IF WE SEE SOMETHING, WE DO SOMETHING, now that sounds like a no brainer, but they really worked out the idea, </a:t>
            </a:r>
          </a:p>
          <a:p>
            <a:pPr marL="628650" lvl="1" indent="-171450">
              <a:buFontTx/>
              <a:buChar char="-"/>
            </a:pPr>
            <a:r>
              <a:rPr lang="en-US" baseline="0" dirty="0"/>
              <a:t>IF WE SEE A VERY PATICULAR THING, WE HAVE A VERY PATICTULAR RESPOSNE</a:t>
            </a:r>
          </a:p>
          <a:p>
            <a:pPr marL="1085850" lvl="2"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12</a:t>
            </a:fld>
            <a:endParaRPr lang="en-US"/>
          </a:p>
        </p:txBody>
      </p:sp>
    </p:spTree>
    <p:extLst>
      <p:ext uri="{BB962C8B-B14F-4D97-AF65-F5344CB8AC3E}">
        <p14:creationId xmlns:p14="http://schemas.microsoft.com/office/powerpoint/2010/main" val="22774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14</a:t>
            </a:fld>
            <a:endParaRPr lang="en-US"/>
          </a:p>
        </p:txBody>
      </p:sp>
    </p:spTree>
    <p:extLst>
      <p:ext uri="{BB962C8B-B14F-4D97-AF65-F5344CB8AC3E}">
        <p14:creationId xmlns:p14="http://schemas.microsoft.com/office/powerpoint/2010/main" val="5616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15</a:t>
            </a:fld>
            <a:endParaRPr lang="en-US"/>
          </a:p>
        </p:txBody>
      </p:sp>
    </p:spTree>
    <p:extLst>
      <p:ext uri="{BB962C8B-B14F-4D97-AF65-F5344CB8AC3E}">
        <p14:creationId xmlns:p14="http://schemas.microsoft.com/office/powerpoint/2010/main" val="3957292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87EE853-6FD6-458F-A715-DA8EAD8FF2A7}"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5981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32654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7EE853-6FD6-458F-A715-DA8EAD8FF2A7}"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90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EE853-6FD6-458F-A715-DA8EAD8FF2A7}"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21738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EE853-6FD6-458F-A715-DA8EAD8FF2A7}" type="datetimeFigureOut">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04475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EE853-6FD6-458F-A715-DA8EAD8FF2A7}" type="datetimeFigureOut">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9602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EE853-6FD6-458F-A715-DA8EAD8FF2A7}" type="datetimeFigureOut">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402454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832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1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7EE853-6FD6-458F-A715-DA8EAD8FF2A7}" type="datetimeFigureOut">
              <a:rPr lang="en-US" smtClean="0"/>
              <a:t>11/7/2024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009F4D-56EF-458D-9A18-B5FCA9163EF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04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70.jpeg"/><Relationship Id="rId10"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4.jpeg"/><Relationship Id="rId3" Type="http://schemas.openxmlformats.org/officeDocument/2006/relationships/image" Target="../media/image75.jpeg"/><Relationship Id="rId7" Type="http://schemas.openxmlformats.org/officeDocument/2006/relationships/image" Target="../media/image72.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17.png"/><Relationship Id="rId5" Type="http://schemas.openxmlformats.org/officeDocument/2006/relationships/image" Target="../media/image69.png"/><Relationship Id="rId10" Type="http://schemas.openxmlformats.org/officeDocument/2006/relationships/image" Target="../media/image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32.jpe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18" Type="http://schemas.openxmlformats.org/officeDocument/2006/relationships/image" Target="../media/image78.jpeg"/><Relationship Id="rId26" Type="http://schemas.openxmlformats.org/officeDocument/2006/relationships/image" Target="../media/image84.jpeg"/><Relationship Id="rId3" Type="http://schemas.openxmlformats.org/officeDocument/2006/relationships/image" Target="../media/image75.jpeg"/><Relationship Id="rId21" Type="http://schemas.openxmlformats.org/officeDocument/2006/relationships/image" Target="../media/image80.jpeg"/><Relationship Id="rId7" Type="http://schemas.openxmlformats.org/officeDocument/2006/relationships/image" Target="../media/image50.png"/><Relationship Id="rId12" Type="http://schemas.openxmlformats.org/officeDocument/2006/relationships/image" Target="../media/image74.jpeg"/><Relationship Id="rId17" Type="http://schemas.openxmlformats.org/officeDocument/2006/relationships/image" Target="../media/image15.jpeg"/><Relationship Id="rId25" Type="http://schemas.openxmlformats.org/officeDocument/2006/relationships/image" Target="../media/image83.jpeg"/><Relationship Id="rId2" Type="http://schemas.openxmlformats.org/officeDocument/2006/relationships/notesSlide" Target="../notesSlides/notesSlide20.xml"/><Relationship Id="rId16" Type="http://schemas.openxmlformats.org/officeDocument/2006/relationships/image" Target="../media/image77.jpeg"/><Relationship Id="rId20" Type="http://schemas.openxmlformats.org/officeDocument/2006/relationships/image" Target="../media/image27.jpe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24" Type="http://schemas.openxmlformats.org/officeDocument/2006/relationships/image" Target="../media/image40.jpeg"/><Relationship Id="rId32" Type="http://schemas.openxmlformats.org/officeDocument/2006/relationships/image" Target="../media/image87.jpeg"/><Relationship Id="rId5" Type="http://schemas.openxmlformats.org/officeDocument/2006/relationships/image" Target="../media/image58.png"/><Relationship Id="rId15" Type="http://schemas.openxmlformats.org/officeDocument/2006/relationships/image" Target="../media/image76.jpeg"/><Relationship Id="rId23" Type="http://schemas.openxmlformats.org/officeDocument/2006/relationships/image" Target="../media/image82.jpeg"/><Relationship Id="rId28" Type="http://schemas.openxmlformats.org/officeDocument/2006/relationships/image" Target="../media/image85.jpeg"/><Relationship Id="rId10" Type="http://schemas.openxmlformats.org/officeDocument/2006/relationships/image" Target="../media/image17.png"/><Relationship Id="rId19" Type="http://schemas.openxmlformats.org/officeDocument/2006/relationships/image" Target="../media/image79.jpeg"/><Relationship Id="rId31"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16.png"/><Relationship Id="rId14" Type="http://schemas.openxmlformats.org/officeDocument/2006/relationships/image" Target="../media/image9.jpeg"/><Relationship Id="rId22" Type="http://schemas.openxmlformats.org/officeDocument/2006/relationships/image" Target="../media/image81.jpeg"/><Relationship Id="rId27" Type="http://schemas.openxmlformats.org/officeDocument/2006/relationships/image" Target="../media/image47.jpeg"/><Relationship Id="rId30"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Immanuel_Kant#/media/File:Immanuel_Kant_-_Gemaelde_1.jpg" TargetMode="External"/><Relationship Id="rId3" Type="http://schemas.openxmlformats.org/officeDocument/2006/relationships/hyperlink" Target="https://upload.wikimedia.org/wikipedia/commons/a/ae/Aristotle_Altemps_Inv8575.jpg" TargetMode="External"/><Relationship Id="rId7" Type="http://schemas.openxmlformats.org/officeDocument/2006/relationships/hyperlink" Target="https://en.wikipedia.org/wiki/William_Molyneux#/media/File:William_Molyneux_-_Kneller.jpg" TargetMode="External"/><Relationship Id="rId2" Type="http://schemas.openxmlformats.org/officeDocument/2006/relationships/hyperlink" Target="https://en.wikipedia.org/wiki/Plato#/media/File:Plato_Silanion_Musei_Capitolini_MC1377.jpg" TargetMode="External"/><Relationship Id="rId1" Type="http://schemas.openxmlformats.org/officeDocument/2006/relationships/slideLayout" Target="../slideLayouts/slideLayout6.xml"/><Relationship Id="rId6" Type="http://schemas.openxmlformats.org/officeDocument/2006/relationships/hyperlink" Target="https://en.wikipedia.org/wiki/Ren%C3%A9_Descartes#/media/File:Frans_Hals_-_Portret_van_Ren%C3%A9_Descartes.jpg" TargetMode="External"/><Relationship Id="rId11" Type="http://schemas.openxmlformats.org/officeDocument/2006/relationships/hyperlink" Target="https://en.wikipedia.org/wiki/Just-noticeable_difference#/media/File:Weber-Fechner_law_demo_-_circles.svg" TargetMode="External"/><Relationship Id="rId5" Type="http://schemas.openxmlformats.org/officeDocument/2006/relationships/hyperlink" Target="https://en.wikipedia.org/wiki/Euclid#/media/File:Euclid_Dodecahedron_1.svg" TargetMode="External"/><Relationship Id="rId10" Type="http://schemas.openxmlformats.org/officeDocument/2006/relationships/hyperlink" Target="https://wikimedia.org/api/rest_v1/media/math/render/svg/aba5c17d611ef62e9acce27266caab0ec1e7c6ed" TargetMode="External"/><Relationship Id="rId4" Type="http://schemas.openxmlformats.org/officeDocument/2006/relationships/hyperlink" Target="https://en.wikipedia.org/wiki/Euclid#/media/File:0_Chambre_de_Rapha%C3%ABl_-_%C3%89cole_d'Ath%C3%A8nes_-_Mus%C3%A9es_du_Vatican.JPG" TargetMode="External"/><Relationship Id="rId9" Type="http://schemas.openxmlformats.org/officeDocument/2006/relationships/hyperlink" Target="https://en.wikipedia.org/wiki/Ernst_Heinrich_Weber#/media/File:Ernst_Heinrich_Weber.jp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m.media-amazon.com/images/I/31Z0Jj5cp7L._AC_UF1000,1000_QL80_.jpg" TargetMode="External"/><Relationship Id="rId13" Type="http://schemas.openxmlformats.org/officeDocument/2006/relationships/hyperlink" Target="https://en.wikipedia.org/wiki/Melvyn_A._Goodale#/media/File:Photo_of_Melvyn_Goodale_taken_in_2008.jpg" TargetMode="External"/><Relationship Id="rId3" Type="http://schemas.openxmlformats.org/officeDocument/2006/relationships/hyperlink" Target="https://en.wikipedia.org/wiki/Wilhelm_Wundt#/media/File:Wilhelm_Wundt.jpg" TargetMode="External"/><Relationship Id="rId7" Type="http://schemas.openxmlformats.org/officeDocument/2006/relationships/hyperlink" Target="https://www.gestalttherapyblog.com/blog/max-wertheimer" TargetMode="External"/><Relationship Id="rId12" Type="http://schemas.openxmlformats.org/officeDocument/2006/relationships/hyperlink" Target="https://www.researchgate.net/publication/235626691_The_Vision_of_David_Marr" TargetMode="External"/><Relationship Id="rId2" Type="http://schemas.openxmlformats.org/officeDocument/2006/relationships/hyperlink" Target="https://www.psywww.com/intropsych/ch04-senses/psychophysics.html" TargetMode="External"/><Relationship Id="rId1" Type="http://schemas.openxmlformats.org/officeDocument/2006/relationships/slideLayout" Target="../slideLayouts/slideLayout6.xml"/><Relationship Id="rId6" Type="http://schemas.openxmlformats.org/officeDocument/2006/relationships/hyperlink" Target="https://en.wikipedia.org/wiki/Hermann_von_Helmholtz#/media/File:Hermann_von_Helmholtz.jpg" TargetMode="External"/><Relationship Id="rId11" Type="http://schemas.openxmlformats.org/officeDocument/2006/relationships/hyperlink" Target="https://tr.wikipedia.org/wiki/James_J._Gibson#/media/Dosya:JeremyGibson.jpeg" TargetMode="External"/><Relationship Id="rId5" Type="http://schemas.openxmlformats.org/officeDocument/2006/relationships/hyperlink" Target="https://en.wikipedia.org/wiki/Ernst_Mach#/media/File:Ernst_Mach_01.jpg" TargetMode="External"/><Relationship Id="rId10" Type="http://schemas.openxmlformats.org/officeDocument/2006/relationships/hyperlink" Target="https://definingmomentscanada.ca/wp-content/uploads/2022/09/Hubel-Experiment.jpg" TargetMode="External"/><Relationship Id="rId4" Type="http://schemas.openxmlformats.org/officeDocument/2006/relationships/hyperlink" Target="https://en.wikipedia.org/wiki/Wilhelm_Wundt#/media/File:Wundt-research-group.jpg" TargetMode="External"/><Relationship Id="rId9" Type="http://schemas.openxmlformats.org/officeDocument/2006/relationships/hyperlink" Target="https://definingmomentscanada.ca/wp-content/uploads/2022/09/img_EP_hubel-weisel-toys2-1.jpg" TargetMode="External"/><Relationship Id="rId14" Type="http://schemas.openxmlformats.org/officeDocument/2006/relationships/hyperlink" Target="https://qbi.uq.edu.au/brain/brain-functions/visual-percep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ealth.yorku.ca/health-profiles/index.php?mid=4469" TargetMode="External"/><Relationship Id="rId2" Type="http://schemas.openxmlformats.org/officeDocument/2006/relationships/hyperlink" Target="https://en.wikipedia.org/wiki/Ian_P._Howard#/media/File:Ian-&amp;-Einstein.jpg" TargetMode="External"/><Relationship Id="rId1" Type="http://schemas.openxmlformats.org/officeDocument/2006/relationships/slideLayout" Target="../slideLayouts/slideLayout6.xml"/><Relationship Id="rId4" Type="http://schemas.openxmlformats.org/officeDocument/2006/relationships/hyperlink" Target="https://www.freepik.com/premium-vector/tree-branch-clipart-vector-icon-sticker-illustration_249711125.htm#fromView=keyword&amp;page=1&amp;position=12&amp;uuid=b46218e8-1cda-470b-84f2-05838d148c1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9.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Deep History Of the Study of </a:t>
            </a:r>
            <a:r>
              <a:rPr lang="en-US" b="1" cap="none" spc="0" dirty="0">
                <a:ln w="22225">
                  <a:solidFill>
                    <a:schemeClr val="accent2"/>
                  </a:solidFill>
                  <a:prstDash val="solid"/>
                </a:ln>
                <a:solidFill>
                  <a:srgbClr val="002060"/>
                </a:solidFill>
              </a:rPr>
              <a:t>Haptic Perception </a:t>
            </a:r>
            <a:endParaRPr lang="en-US" b="1" dirty="0">
              <a:solidFill>
                <a:srgbClr val="002060"/>
              </a:solidFill>
            </a:endParaRPr>
          </a:p>
        </p:txBody>
      </p:sp>
      <p:sp>
        <p:nvSpPr>
          <p:cNvPr id="3" name="Subtitle 2"/>
          <p:cNvSpPr>
            <a:spLocks noGrp="1"/>
          </p:cNvSpPr>
          <p:nvPr>
            <p:ph type="subTitle" idx="1"/>
          </p:nvPr>
        </p:nvSpPr>
        <p:spPr/>
        <p:txBody>
          <a:bodyPr/>
          <a:lstStyle/>
          <a:p>
            <a:r>
              <a:rPr lang="en-US" dirty="0"/>
              <a:t>By: Ahmed Nadeem</a:t>
            </a:r>
          </a:p>
        </p:txBody>
      </p:sp>
    </p:spTree>
    <p:extLst>
      <p:ext uri="{BB962C8B-B14F-4D97-AF65-F5344CB8AC3E}">
        <p14:creationId xmlns:p14="http://schemas.microsoft.com/office/powerpoint/2010/main" val="160810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302" y="585216"/>
            <a:ext cx="12351241" cy="1499616"/>
          </a:xfrm>
        </p:spPr>
        <p:txBody>
          <a:bodyPr/>
          <a:lstStyle/>
          <a:p>
            <a:r>
              <a:rPr lang="en-US" dirty="0">
                <a:solidFill>
                  <a:schemeClr val="bg2"/>
                </a:solidFill>
              </a:rPr>
              <a:t>1800s Onwards – </a:t>
            </a:r>
            <a:r>
              <a:rPr lang="en-US" sz="4400" dirty="0">
                <a:solidFill>
                  <a:schemeClr val="bg2"/>
                </a:solidFill>
              </a:rPr>
              <a:t>PSYHOPHYSICS! WHAT IS PERCEPTION? </a:t>
            </a:r>
          </a:p>
        </p:txBody>
      </p:sp>
      <p:pic>
        <p:nvPicPr>
          <p:cNvPr id="7170" name="Picture 2" descr="Ernst Heinrich Web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0" y="2847033"/>
            <a:ext cx="3132840" cy="41000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162449" y="3108045"/>
            <a:ext cx="2803788" cy="830997"/>
          </a:xfrm>
          <a:prstGeom prst="rect">
            <a:avLst/>
          </a:prstGeom>
        </p:spPr>
        <p:txBody>
          <a:bodyPr wrap="square">
            <a:spAutoFit/>
          </a:bodyPr>
          <a:lstStyle/>
          <a:p>
            <a:pPr algn="r"/>
            <a:r>
              <a:rPr lang="en-US" sz="2400" dirty="0">
                <a:solidFill>
                  <a:schemeClr val="bg2"/>
                </a:solidFill>
              </a:rPr>
              <a:t>Gustav Fechner (1801–1887)</a:t>
            </a:r>
          </a:p>
        </p:txBody>
      </p:sp>
      <p:sp>
        <p:nvSpPr>
          <p:cNvPr id="13" name="Rectangle 12"/>
          <p:cNvSpPr/>
          <p:nvPr/>
        </p:nvSpPr>
        <p:spPr>
          <a:xfrm>
            <a:off x="3102244" y="2240373"/>
            <a:ext cx="2933575" cy="1200329"/>
          </a:xfrm>
          <a:prstGeom prst="rect">
            <a:avLst/>
          </a:prstGeom>
        </p:spPr>
        <p:txBody>
          <a:bodyPr wrap="square">
            <a:spAutoFit/>
          </a:bodyPr>
          <a:lstStyle/>
          <a:p>
            <a:pPr marL="457200" indent="-457200" algn="ctr">
              <a:buAutoNum type="arabicPeriod"/>
            </a:pPr>
            <a:r>
              <a:rPr lang="en-US" sz="2400" dirty="0">
                <a:solidFill>
                  <a:srgbClr val="FFFF00"/>
                </a:solidFill>
              </a:rPr>
              <a:t>JND</a:t>
            </a:r>
          </a:p>
          <a:p>
            <a:pPr marL="457200" indent="-457200" algn="ctr">
              <a:buAutoNum type="arabicPeriod"/>
            </a:pPr>
            <a:r>
              <a:rPr lang="en-US" sz="2400" dirty="0">
                <a:solidFill>
                  <a:srgbClr val="FFFF00"/>
                </a:solidFill>
              </a:rPr>
              <a:t>Weber’s Law </a:t>
            </a:r>
          </a:p>
          <a:p>
            <a:pPr algn="ct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3541535" y="3005632"/>
            <a:ext cx="2048161" cy="1495634"/>
          </a:xfrm>
          <a:prstGeom prst="rect">
            <a:avLst/>
          </a:prstGeom>
        </p:spPr>
      </p:pic>
      <p:sp>
        <p:nvSpPr>
          <p:cNvPr id="14" name="Rectangle 13"/>
          <p:cNvSpPr/>
          <p:nvPr/>
        </p:nvSpPr>
        <p:spPr>
          <a:xfrm>
            <a:off x="21193" y="2050434"/>
            <a:ext cx="3240167" cy="830997"/>
          </a:xfrm>
          <a:prstGeom prst="rect">
            <a:avLst/>
          </a:prstGeom>
        </p:spPr>
        <p:txBody>
          <a:bodyPr wrap="square">
            <a:spAutoFit/>
          </a:bodyPr>
          <a:lstStyle/>
          <a:p>
            <a:r>
              <a:rPr lang="en-US" sz="2400" dirty="0">
                <a:solidFill>
                  <a:schemeClr val="bg2"/>
                </a:solidFill>
              </a:rPr>
              <a:t>Ernst Heinrich Weber (1795–1878)</a:t>
            </a:r>
          </a:p>
        </p:txBody>
      </p:sp>
      <p:sp>
        <p:nvSpPr>
          <p:cNvPr id="15" name="Rectangle 14"/>
          <p:cNvSpPr/>
          <p:nvPr/>
        </p:nvSpPr>
        <p:spPr>
          <a:xfrm>
            <a:off x="7106729" y="1723389"/>
            <a:ext cx="5085271" cy="1200329"/>
          </a:xfrm>
          <a:prstGeom prst="rect">
            <a:avLst/>
          </a:prstGeom>
        </p:spPr>
        <p:txBody>
          <a:bodyPr wrap="square">
            <a:spAutoFit/>
          </a:bodyPr>
          <a:lstStyle/>
          <a:p>
            <a:pPr marL="457200" indent="-457200" algn="r">
              <a:buAutoNum type="arabicPeriod"/>
            </a:pPr>
            <a:r>
              <a:rPr lang="en-US" sz="2400" dirty="0">
                <a:solidFill>
                  <a:srgbClr val="FFFF00"/>
                </a:solidFill>
              </a:rPr>
              <a:t>Fechner’s Law</a:t>
            </a:r>
          </a:p>
          <a:p>
            <a:pPr marL="457200" indent="-457200" algn="r">
              <a:buAutoNum type="arabicPeriod"/>
            </a:pPr>
            <a:r>
              <a:rPr lang="en-US" sz="2400" dirty="0">
                <a:solidFill>
                  <a:srgbClr val="FFFF00"/>
                </a:solidFill>
              </a:rPr>
              <a:t>The two-alternative forced-choice (2AFC) paradigm</a:t>
            </a:r>
          </a:p>
        </p:txBody>
      </p:sp>
      <p:pic>
        <p:nvPicPr>
          <p:cNvPr id="7" name="Picture 6">
            <a:extLst>
              <a:ext uri="{FF2B5EF4-FFF2-40B4-BE49-F238E27FC236}">
                <a16:creationId xmlns:a16="http://schemas.microsoft.com/office/drawing/2014/main" id="{015A5BDE-1D93-33E8-C8AB-9783BC7D8604}"/>
              </a:ext>
            </a:extLst>
          </p:cNvPr>
          <p:cNvPicPr>
            <a:picLocks noChangeAspect="1"/>
          </p:cNvPicPr>
          <p:nvPr/>
        </p:nvPicPr>
        <p:blipFill>
          <a:blip r:embed="rId4"/>
          <a:stretch>
            <a:fillRect/>
          </a:stretch>
        </p:blipFill>
        <p:spPr>
          <a:xfrm>
            <a:off x="3046295" y="3922249"/>
            <a:ext cx="5227372" cy="2935751"/>
          </a:xfrm>
          <a:prstGeom prst="rect">
            <a:avLst/>
          </a:prstGeom>
        </p:spPr>
      </p:pic>
      <p:pic>
        <p:nvPicPr>
          <p:cNvPr id="10" name="Picture 2" descr="Psychophysics | in Chapter 04: Sen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41" y="3901440"/>
            <a:ext cx="2863413" cy="2956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659724F0-B2E9-53EA-0A20-026A17B17B7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042" t="11245"/>
          <a:stretch/>
        </p:blipFill>
        <p:spPr bwMode="auto">
          <a:xfrm>
            <a:off x="9268966" y="2956560"/>
            <a:ext cx="2873560" cy="39014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054B3C-87E3-82CA-4F3E-BB8816435D37}"/>
              </a:ext>
            </a:extLst>
          </p:cNvPr>
          <p:cNvSpPr txBox="1"/>
          <p:nvPr/>
        </p:nvSpPr>
        <p:spPr>
          <a:xfrm>
            <a:off x="0" y="4421"/>
            <a:ext cx="6827176" cy="369332"/>
          </a:xfrm>
          <a:prstGeom prst="rect">
            <a:avLst/>
          </a:prstGeom>
          <a:noFill/>
        </p:spPr>
        <p:txBody>
          <a:bodyPr wrap="square">
            <a:spAutoFit/>
          </a:bodyPr>
          <a:lstStyle/>
          <a:p>
            <a:r>
              <a:rPr lang="en-CA" dirty="0">
                <a:solidFill>
                  <a:schemeClr val="bg1"/>
                </a:solidFill>
              </a:rPr>
              <a:t>(Weber, 1834; Zhou et al., 2024)</a:t>
            </a:r>
          </a:p>
        </p:txBody>
      </p:sp>
    </p:spTree>
    <p:extLst>
      <p:ext uri="{BB962C8B-B14F-4D97-AF65-F5344CB8AC3E}">
        <p14:creationId xmlns:p14="http://schemas.microsoft.com/office/powerpoint/2010/main" val="16020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 name="Picture 2" descr="undefined">
            <a:extLst>
              <a:ext uri="{FF2B5EF4-FFF2-40B4-BE49-F238E27FC236}">
                <a16:creationId xmlns:a16="http://schemas.microsoft.com/office/drawing/2014/main" id="{FF6CD56E-BAB1-A12B-30B2-1D7E4694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224" y="4192227"/>
            <a:ext cx="3810274" cy="2761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3">
                    <a:lumMod val="20000"/>
                    <a:lumOff val="80000"/>
                  </a:schemeClr>
                </a:solidFill>
              </a:rPr>
              <a:t>1850s onwards</a:t>
            </a:r>
          </a:p>
        </p:txBody>
      </p:sp>
      <p:pic>
        <p:nvPicPr>
          <p:cNvPr id="9218" name="Picture 2" descr="Wilhelm Wundt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0321"/>
            <a:ext cx="2931886" cy="3944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399628" y="3031485"/>
            <a:ext cx="4559261" cy="523220"/>
          </a:xfrm>
          <a:prstGeom prst="rect">
            <a:avLst/>
          </a:prstGeom>
        </p:spPr>
        <p:txBody>
          <a:bodyPr wrap="none">
            <a:spAutoFit/>
          </a:bodyPr>
          <a:lstStyle/>
          <a:p>
            <a:r>
              <a:rPr lang="en-US" sz="2800" b="1" dirty="0">
                <a:solidFill>
                  <a:schemeClr val="accent3">
                    <a:lumMod val="20000"/>
                    <a:lumOff val="80000"/>
                  </a:schemeClr>
                </a:solidFill>
              </a:rPr>
              <a:t>Ernst Mach (1838–1916)</a:t>
            </a:r>
            <a:endParaRPr lang="en-US" sz="2400" b="1" dirty="0">
              <a:solidFill>
                <a:schemeClr val="accent3">
                  <a:lumMod val="20000"/>
                  <a:lumOff val="80000"/>
                </a:schemeClr>
              </a:solidFill>
            </a:endParaRPr>
          </a:p>
        </p:txBody>
      </p:sp>
      <p:sp>
        <p:nvSpPr>
          <p:cNvPr id="3" name="Rectangle 2"/>
          <p:cNvSpPr/>
          <p:nvPr/>
        </p:nvSpPr>
        <p:spPr>
          <a:xfrm>
            <a:off x="0" y="2620077"/>
            <a:ext cx="5139548" cy="523220"/>
          </a:xfrm>
          <a:prstGeom prst="rect">
            <a:avLst/>
          </a:prstGeom>
        </p:spPr>
        <p:txBody>
          <a:bodyPr wrap="none">
            <a:spAutoFit/>
          </a:bodyPr>
          <a:lstStyle/>
          <a:p>
            <a:r>
              <a:rPr lang="en-US" sz="2800" b="1" dirty="0">
                <a:solidFill>
                  <a:schemeClr val="accent3">
                    <a:lumMod val="20000"/>
                    <a:lumOff val="80000"/>
                  </a:schemeClr>
                </a:solidFill>
              </a:rPr>
              <a:t>Wilhelm Wundt (1832–1920)</a:t>
            </a:r>
          </a:p>
        </p:txBody>
      </p:sp>
      <p:sp>
        <p:nvSpPr>
          <p:cNvPr id="9" name="Rectangle 8"/>
          <p:cNvSpPr/>
          <p:nvPr/>
        </p:nvSpPr>
        <p:spPr>
          <a:xfrm>
            <a:off x="2927802" y="3031485"/>
            <a:ext cx="4471825" cy="1200329"/>
          </a:xfrm>
          <a:prstGeom prst="rect">
            <a:avLst/>
          </a:prstGeom>
        </p:spPr>
        <p:txBody>
          <a:bodyPr wrap="square">
            <a:spAutoFit/>
          </a:bodyPr>
          <a:lstStyle/>
          <a:p>
            <a:pPr marL="457200" indent="-457200" algn="ctr">
              <a:buAutoNum type="arabicPeriod"/>
            </a:pPr>
            <a:r>
              <a:rPr lang="en-US" sz="2400" dirty="0">
                <a:solidFill>
                  <a:srgbClr val="FFFF00"/>
                </a:solidFill>
              </a:rPr>
              <a:t>Psychological Labs</a:t>
            </a:r>
          </a:p>
          <a:p>
            <a:pPr marL="457200" indent="-457200" algn="ctr">
              <a:buAutoNum type="arabicPeriod"/>
            </a:pPr>
            <a:r>
              <a:rPr lang="en-US" sz="2400" dirty="0">
                <a:solidFill>
                  <a:srgbClr val="FFFF00"/>
                </a:solidFill>
              </a:rPr>
              <a:t>Formal Procedures and definition of the field</a:t>
            </a:r>
          </a:p>
        </p:txBody>
      </p:sp>
      <p:pic>
        <p:nvPicPr>
          <p:cNvPr id="3074" name="Picture 2" descr="Ernst Mach - Wikiquo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164" y="3739415"/>
            <a:ext cx="2930525" cy="3225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ce and Geometry: In the Light of Physiological, Psychological and  Physical Inqu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689" y="4105275"/>
            <a:ext cx="1723206"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7279" y="48321"/>
            <a:ext cx="6776214" cy="523220"/>
          </a:xfrm>
          <a:prstGeom prst="rect">
            <a:avLst/>
          </a:prstGeom>
        </p:spPr>
        <p:txBody>
          <a:bodyPr wrap="none">
            <a:spAutoFit/>
          </a:bodyPr>
          <a:lstStyle/>
          <a:p>
            <a:r>
              <a:rPr lang="en-US" sz="2800" b="1" dirty="0">
                <a:solidFill>
                  <a:schemeClr val="accent3">
                    <a:lumMod val="20000"/>
                    <a:lumOff val="80000"/>
                  </a:schemeClr>
                </a:solidFill>
              </a:rPr>
              <a:t>Hermann von Helmholtz (1821–1894)</a:t>
            </a:r>
          </a:p>
        </p:txBody>
      </p:sp>
      <p:pic>
        <p:nvPicPr>
          <p:cNvPr id="3078" name="Picture 6" descr="Hermann von Helmholtz: biografía de este médico y físico alem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575" y="528954"/>
            <a:ext cx="4193320" cy="23548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57200" y="5352228"/>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17" name="TextBox 16"/>
          <p:cNvSpPr txBox="1"/>
          <p:nvPr/>
        </p:nvSpPr>
        <p:spPr>
          <a:xfrm>
            <a:off x="800091" y="5481637"/>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18" name="TextBox 17"/>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19" name="Rectangle 18"/>
          <p:cNvSpPr/>
          <p:nvPr/>
        </p:nvSpPr>
        <p:spPr>
          <a:xfrm>
            <a:off x="4527856" y="644221"/>
            <a:ext cx="3553095" cy="1200329"/>
          </a:xfrm>
          <a:prstGeom prst="rect">
            <a:avLst/>
          </a:prstGeom>
        </p:spPr>
        <p:txBody>
          <a:bodyPr wrap="square">
            <a:spAutoFit/>
          </a:bodyPr>
          <a:lstStyle/>
          <a:p>
            <a:pPr algn="ctr"/>
            <a:r>
              <a:rPr lang="en-US" sz="2400" dirty="0">
                <a:solidFill>
                  <a:srgbClr val="FFFF00"/>
                </a:solidFill>
              </a:rPr>
              <a:t>3. Physiological </a:t>
            </a:r>
          </a:p>
          <a:p>
            <a:pPr algn="ctr"/>
            <a:r>
              <a:rPr lang="en-US" sz="2400" dirty="0">
                <a:solidFill>
                  <a:srgbClr val="FFFF00"/>
                </a:solidFill>
              </a:rPr>
              <a:t>Sense Perception Research</a:t>
            </a:r>
          </a:p>
        </p:txBody>
      </p:sp>
      <p:sp>
        <p:nvSpPr>
          <p:cNvPr id="8" name="TextBox 7">
            <a:extLst>
              <a:ext uri="{FF2B5EF4-FFF2-40B4-BE49-F238E27FC236}">
                <a16:creationId xmlns:a16="http://schemas.microsoft.com/office/drawing/2014/main" id="{3FDD86B8-B7AA-2425-0507-F32143FF1265}"/>
              </a:ext>
            </a:extLst>
          </p:cNvPr>
          <p:cNvSpPr txBox="1"/>
          <p:nvPr/>
        </p:nvSpPr>
        <p:spPr>
          <a:xfrm>
            <a:off x="-3929" y="34607"/>
            <a:ext cx="6308332" cy="369332"/>
          </a:xfrm>
          <a:prstGeom prst="rect">
            <a:avLst/>
          </a:prstGeom>
          <a:noFill/>
        </p:spPr>
        <p:txBody>
          <a:bodyPr wrap="square">
            <a:spAutoFit/>
          </a:bodyPr>
          <a:lstStyle/>
          <a:p>
            <a:r>
              <a:rPr lang="en-CA" dirty="0">
                <a:solidFill>
                  <a:schemeClr val="bg1"/>
                </a:solidFill>
              </a:rPr>
              <a:t>(</a:t>
            </a:r>
            <a:r>
              <a:rPr lang="en-CA" dirty="0" err="1">
                <a:solidFill>
                  <a:schemeClr val="bg1"/>
                </a:solidFill>
              </a:rPr>
              <a:t>Skrodzki</a:t>
            </a:r>
            <a:r>
              <a:rPr lang="en-CA" dirty="0">
                <a:solidFill>
                  <a:schemeClr val="bg1"/>
                </a:solidFill>
              </a:rPr>
              <a:t>, 2020; Wagner, 2006)</a:t>
            </a:r>
          </a:p>
        </p:txBody>
      </p:sp>
    </p:spTree>
    <p:extLst>
      <p:ext uri="{BB962C8B-B14F-4D97-AF65-F5344CB8AC3E}">
        <p14:creationId xmlns:p14="http://schemas.microsoft.com/office/powerpoint/2010/main" val="42498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500"/>
                                        <p:tgtEl>
                                          <p:spTgt spid="30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4" grpId="0"/>
      <p:bldP spid="14"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340AFDA-9A61-3CD0-6966-51C7EADB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881" y="74"/>
            <a:ext cx="6023119" cy="4134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tx2"/>
                </a:solidFill>
              </a:rPr>
              <a:t>1900s-1950s onwards</a:t>
            </a:r>
            <a:endParaRPr lang="en-US" dirty="0">
              <a:solidFill>
                <a:schemeClr val="bg2"/>
              </a:solidFill>
            </a:endParaRPr>
          </a:p>
        </p:txBody>
      </p:sp>
      <p:pic>
        <p:nvPicPr>
          <p:cNvPr id="1030" name="Picture 6" descr="How Optical Illusions Work | Cooper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1983"/>
            <a:ext cx="2613963" cy="2613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x Wertheimer: Gestalt Theory Founder — Gestalt Therapy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25947"/>
            <a:ext cx="4199227" cy="2432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avid Hubel: The Scientist – Defining Moments Ca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869" y="3381375"/>
            <a:ext cx="6210131" cy="349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4199227" y="4695954"/>
            <a:ext cx="7992773" cy="2181811"/>
          </a:xfrm>
          <a:prstGeom prst="rect">
            <a:avLst/>
          </a:prstGeom>
        </p:spPr>
      </p:pic>
      <p:sp>
        <p:nvSpPr>
          <p:cNvPr id="16" name="Rectangle 15"/>
          <p:cNvSpPr/>
          <p:nvPr/>
        </p:nvSpPr>
        <p:spPr>
          <a:xfrm>
            <a:off x="0" y="-30713"/>
            <a:ext cx="6491125" cy="830997"/>
          </a:xfrm>
          <a:prstGeom prst="rect">
            <a:avLst/>
          </a:prstGeom>
        </p:spPr>
        <p:txBody>
          <a:bodyPr wrap="square">
            <a:spAutoFit/>
          </a:bodyPr>
          <a:lstStyle/>
          <a:p>
            <a:pPr marL="457200" indent="-457200">
              <a:buAutoNum type="arabicPeriod"/>
            </a:pPr>
            <a:r>
              <a:rPr lang="en-US" sz="2400" b="1" dirty="0">
                <a:solidFill>
                  <a:srgbClr val="FF0000"/>
                </a:solidFill>
              </a:rPr>
              <a:t>Gestalt Psychology</a:t>
            </a:r>
          </a:p>
          <a:p>
            <a:pPr marL="457200" indent="-457200">
              <a:buAutoNum type="arabicPeriod"/>
            </a:pPr>
            <a:r>
              <a:rPr lang="en-US" sz="2400" b="1" dirty="0">
                <a:solidFill>
                  <a:srgbClr val="FF0000"/>
                </a:solidFill>
              </a:rPr>
              <a:t>Connecting Psychology and Physiology</a:t>
            </a:r>
          </a:p>
        </p:txBody>
      </p:sp>
      <p:pic>
        <p:nvPicPr>
          <p:cNvPr id="19" name="Picture 4" descr="Space and Geometry: In the Light of Physiological, Psychological and  Physical Inque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41029"/>
            <a:ext cx="835061" cy="13339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22243" y="4791315"/>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2" name="TextBox 21"/>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6" name="TextBox 5">
            <a:extLst>
              <a:ext uri="{FF2B5EF4-FFF2-40B4-BE49-F238E27FC236}">
                <a16:creationId xmlns:a16="http://schemas.microsoft.com/office/drawing/2014/main" id="{2AED5510-843F-D4AA-44C5-271932083BF9}"/>
              </a:ext>
            </a:extLst>
          </p:cNvPr>
          <p:cNvSpPr txBox="1"/>
          <p:nvPr/>
        </p:nvSpPr>
        <p:spPr>
          <a:xfrm>
            <a:off x="8989887" y="5786859"/>
            <a:ext cx="3118207" cy="923330"/>
          </a:xfrm>
          <a:prstGeom prst="rect">
            <a:avLst/>
          </a:prstGeom>
          <a:noFill/>
        </p:spPr>
        <p:txBody>
          <a:bodyPr wrap="square">
            <a:spAutoFit/>
          </a:bodyPr>
          <a:lstStyle/>
          <a:p>
            <a:pPr algn="r"/>
            <a:r>
              <a:rPr lang="de-DE" dirty="0"/>
              <a:t>(Albert, 1993, 1993; D H Hubel &amp; T N Wiesel, 1959; Patton, 2018; Wertheimer, 1923)</a:t>
            </a:r>
          </a:p>
        </p:txBody>
      </p:sp>
    </p:spTree>
    <p:extLst>
      <p:ext uri="{BB962C8B-B14F-4D97-AF65-F5344CB8AC3E}">
        <p14:creationId xmlns:p14="http://schemas.microsoft.com/office/powerpoint/2010/main" val="37623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fade">
                                      <p:cBhvr>
                                        <p:cTn id="32" dur="500"/>
                                        <p:tgtEl>
                                          <p:spTgt spid="5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pic>
        <p:nvPicPr>
          <p:cNvPr id="4098" name="Picture 2" descr="Ernst Mach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32" y="3310236"/>
            <a:ext cx="987431" cy="136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x Wertheimer: Gestalt Theory Founder — Gestalt Therapy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3" y="1771958"/>
            <a:ext cx="1988439" cy="1151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vid Hubel: The Scientist – Defining Moments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789" y="4860077"/>
            <a:ext cx="2491571" cy="1402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ermann von Helmholtz: biografía de este médico y físico alemá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98" y="5884638"/>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lhelm Wundt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13" y="922903"/>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rnst Heinrich Web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 y="-23280"/>
            <a:ext cx="733080" cy="9594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lliam Molyneux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292" y="3310236"/>
            <a:ext cx="581381" cy="6911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uclid | Biography, Contributions, Geometry, &amp; Facts | Britanni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498" y="3310236"/>
            <a:ext cx="889630" cy="1369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manuel Kant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8413" y="3932181"/>
            <a:ext cx="572261" cy="74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708360" y="3659250"/>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20" name="TextBox 19"/>
          <p:cNvSpPr txBox="1"/>
          <p:nvPr/>
        </p:nvSpPr>
        <p:spPr>
          <a:xfrm>
            <a:off x="2010562" y="2084832"/>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1" name="TextBox 20"/>
          <p:cNvSpPr txBox="1"/>
          <p:nvPr/>
        </p:nvSpPr>
        <p:spPr>
          <a:xfrm>
            <a:off x="3153930" y="548593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pic>
        <p:nvPicPr>
          <p:cNvPr id="3" name="Picture 2" descr="undefined">
            <a:extLst>
              <a:ext uri="{FF2B5EF4-FFF2-40B4-BE49-F238E27FC236}">
                <a16:creationId xmlns:a16="http://schemas.microsoft.com/office/drawing/2014/main" id="{0AC1E8BA-E850-5D03-08B8-EA07B068873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042" t="11245"/>
          <a:stretch/>
        </p:blipFill>
        <p:spPr bwMode="auto">
          <a:xfrm>
            <a:off x="683014" y="-74161"/>
            <a:ext cx="784862" cy="106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5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6" name="TextBox 5"/>
          <p:cNvSpPr txBox="1"/>
          <p:nvPr/>
        </p:nvSpPr>
        <p:spPr>
          <a:xfrm>
            <a:off x="216789" y="3696878"/>
            <a:ext cx="4597400" cy="646331"/>
          </a:xfrm>
          <a:prstGeom prst="rect">
            <a:avLst/>
          </a:prstGeom>
          <a:noFill/>
        </p:spPr>
        <p:txBody>
          <a:bodyPr wrap="square" rtlCol="0">
            <a:spAutoFit/>
          </a:bodyPr>
          <a:lstStyle/>
          <a:p>
            <a:r>
              <a:rPr lang="en-US" sz="3600" dirty="0"/>
              <a:t>Philosophy / Math</a:t>
            </a:r>
          </a:p>
        </p:txBody>
      </p:sp>
      <p:sp>
        <p:nvSpPr>
          <p:cNvPr id="7" name="TextBox 6"/>
          <p:cNvSpPr txBox="1"/>
          <p:nvPr/>
        </p:nvSpPr>
        <p:spPr>
          <a:xfrm>
            <a:off x="216789" y="5238307"/>
            <a:ext cx="3543300" cy="646331"/>
          </a:xfrm>
          <a:prstGeom prst="rect">
            <a:avLst/>
          </a:prstGeom>
          <a:noFill/>
        </p:spPr>
        <p:txBody>
          <a:bodyPr wrap="square" rtlCol="0">
            <a:spAutoFit/>
          </a:bodyPr>
          <a:lstStyle/>
          <a:p>
            <a:r>
              <a:rPr lang="en-US" sz="3600" dirty="0"/>
              <a:t>Physiology</a:t>
            </a:r>
          </a:p>
        </p:txBody>
      </p:sp>
      <p:sp>
        <p:nvSpPr>
          <p:cNvPr id="12" name="Rounded Rectangle 11"/>
          <p:cNvSpPr/>
          <p:nvPr/>
        </p:nvSpPr>
        <p:spPr>
          <a:xfrm>
            <a:off x="216789" y="3505313"/>
            <a:ext cx="2096753"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69754" y="2191049"/>
            <a:ext cx="2368671"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829415" y="2184494"/>
            <a:ext cx="222732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638425" y="3606214"/>
            <a:ext cx="1121664"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70305" y="5132090"/>
            <a:ext cx="2242389"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94959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18" name="Rounded Rectangle 17"/>
          <p:cNvSpPr/>
          <p:nvPr/>
        </p:nvSpPr>
        <p:spPr>
          <a:xfrm>
            <a:off x="689189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
        <p:nvSpPr>
          <p:cNvPr id="20" name="TextBox 19"/>
          <p:cNvSpPr txBox="1"/>
          <p:nvPr/>
        </p:nvSpPr>
        <p:spPr>
          <a:xfrm>
            <a:off x="380075" y="2333599"/>
            <a:ext cx="5829300" cy="646331"/>
          </a:xfrm>
          <a:prstGeom prst="rect">
            <a:avLst/>
          </a:prstGeom>
          <a:noFill/>
        </p:spPr>
        <p:txBody>
          <a:bodyPr wrap="square" rtlCol="0">
            <a:spAutoFit/>
          </a:bodyPr>
          <a:lstStyle/>
          <a:p>
            <a:r>
              <a:rPr lang="en-US" sz="3600" dirty="0"/>
              <a:t>Behaviorism/Psychology  </a:t>
            </a:r>
          </a:p>
        </p:txBody>
      </p:sp>
    </p:spTree>
    <p:extLst>
      <p:ext uri="{BB962C8B-B14F-4D97-AF65-F5344CB8AC3E}">
        <p14:creationId xmlns:p14="http://schemas.microsoft.com/office/powerpoint/2010/main" val="33568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9" name="Rounded Rectangle 18"/>
          <p:cNvSpPr/>
          <p:nvPr/>
        </p:nvSpPr>
        <p:spPr>
          <a:xfrm>
            <a:off x="52974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20" name="Rounded Rectangle 19"/>
          <p:cNvSpPr/>
          <p:nvPr/>
        </p:nvSpPr>
        <p:spPr>
          <a:xfrm>
            <a:off x="47204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Tree>
    <p:extLst>
      <p:ext uri="{BB962C8B-B14F-4D97-AF65-F5344CB8AC3E}">
        <p14:creationId xmlns:p14="http://schemas.microsoft.com/office/powerpoint/2010/main" val="1756675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7" name="Rounded Rectangle 16"/>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8" name="Rounded Rectangle 17"/>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Tree>
    <p:extLst>
      <p:ext uri="{BB962C8B-B14F-4D97-AF65-F5344CB8AC3E}">
        <p14:creationId xmlns:p14="http://schemas.microsoft.com/office/powerpoint/2010/main" val="30412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4" name="Picture 4" descr="PDF) The Vision of David Ma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03" y="4545620"/>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21473" y="6211669"/>
            <a:ext cx="2779965" cy="646331"/>
          </a:xfrm>
          <a:prstGeom prst="rect">
            <a:avLst/>
          </a:prstGeom>
          <a:noFill/>
        </p:spPr>
        <p:txBody>
          <a:bodyPr wrap="square" rtlCol="0">
            <a:spAutoFit/>
          </a:bodyPr>
          <a:lstStyle/>
          <a:p>
            <a:r>
              <a:rPr lang="en-US" sz="3600" dirty="0">
                <a:solidFill>
                  <a:srgbClr val="002060"/>
                </a:solidFill>
              </a:rPr>
              <a:t>David Marr</a:t>
            </a:r>
          </a:p>
        </p:txBody>
      </p:sp>
      <p:sp>
        <p:nvSpPr>
          <p:cNvPr id="4" name="TextBox 3"/>
          <p:cNvSpPr txBox="1"/>
          <p:nvPr/>
        </p:nvSpPr>
        <p:spPr>
          <a:xfrm>
            <a:off x="3863730" y="3828138"/>
            <a:ext cx="1695450" cy="646331"/>
          </a:xfrm>
          <a:prstGeom prst="rect">
            <a:avLst/>
          </a:prstGeom>
          <a:noFill/>
        </p:spPr>
        <p:txBody>
          <a:bodyPr wrap="square" rtlCol="0">
            <a:spAutoFit/>
          </a:bodyPr>
          <a:lstStyle/>
          <a:p>
            <a:pPr algn="ctr"/>
            <a:r>
              <a:rPr lang="en-US" dirty="0"/>
              <a:t>Einstein of neuroscience</a:t>
            </a:r>
          </a:p>
        </p:txBody>
      </p:sp>
      <p:pic>
        <p:nvPicPr>
          <p:cNvPr id="5" name="Picture 4"/>
          <p:cNvPicPr>
            <a:picLocks noChangeAspect="1"/>
          </p:cNvPicPr>
          <p:nvPr/>
        </p:nvPicPr>
        <p:blipFill>
          <a:blip r:embed="rId4"/>
          <a:stretch>
            <a:fillRect/>
          </a:stretch>
        </p:blipFill>
        <p:spPr>
          <a:xfrm>
            <a:off x="6515100" y="0"/>
            <a:ext cx="5676900" cy="4154233"/>
          </a:xfrm>
          <a:prstGeom prst="rect">
            <a:avLst/>
          </a:prstGeom>
        </p:spPr>
      </p:pic>
      <p:pic>
        <p:nvPicPr>
          <p:cNvPr id="6" name="Picture 5"/>
          <p:cNvPicPr>
            <a:picLocks noChangeAspect="1"/>
          </p:cNvPicPr>
          <p:nvPr/>
        </p:nvPicPr>
        <p:blipFill>
          <a:blip r:embed="rId5"/>
          <a:stretch>
            <a:fillRect/>
          </a:stretch>
        </p:blipFill>
        <p:spPr>
          <a:xfrm>
            <a:off x="6453015" y="1009650"/>
            <a:ext cx="5738986" cy="5980722"/>
          </a:xfrm>
          <a:prstGeom prst="rect">
            <a:avLst/>
          </a:prstGeom>
        </p:spPr>
      </p:pic>
      <p:sp>
        <p:nvSpPr>
          <p:cNvPr id="12" name="Rectangle 11"/>
          <p:cNvSpPr/>
          <p:nvPr/>
        </p:nvSpPr>
        <p:spPr>
          <a:xfrm>
            <a:off x="0" y="-30713"/>
            <a:ext cx="7181850" cy="830997"/>
          </a:xfrm>
          <a:prstGeom prst="rect">
            <a:avLst/>
          </a:prstGeom>
        </p:spPr>
        <p:txBody>
          <a:bodyPr wrap="square">
            <a:spAutoFit/>
          </a:bodyPr>
          <a:lstStyle/>
          <a:p>
            <a:pPr marL="457200" indent="-457200">
              <a:buAutoNum type="arabicPeriod"/>
            </a:pPr>
            <a:r>
              <a:rPr lang="en-US" sz="2400" b="1" dirty="0">
                <a:solidFill>
                  <a:srgbClr val="FF0000"/>
                </a:solidFill>
              </a:rPr>
              <a:t>Worked on the idea of a sketch in the brain</a:t>
            </a:r>
          </a:p>
          <a:p>
            <a:pPr marL="457200" indent="-457200">
              <a:buAutoNum type="arabicPeriod"/>
            </a:pPr>
            <a:r>
              <a:rPr lang="en-US" sz="2400" b="1" dirty="0">
                <a:solidFill>
                  <a:srgbClr val="FF0000"/>
                </a:solidFill>
              </a:rPr>
              <a:t>Understood basics of brain processing*</a:t>
            </a:r>
          </a:p>
        </p:txBody>
      </p:sp>
      <p:sp>
        <p:nvSpPr>
          <p:cNvPr id="13" name="Rounded Rectangle 12"/>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4" name="Rounded Rectangle 13"/>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
        <p:nvSpPr>
          <p:cNvPr id="10" name="TextBox 9">
            <a:extLst>
              <a:ext uri="{FF2B5EF4-FFF2-40B4-BE49-F238E27FC236}">
                <a16:creationId xmlns:a16="http://schemas.microsoft.com/office/drawing/2014/main" id="{4A177FAF-0721-D7E3-3252-A95D5C799F55}"/>
              </a:ext>
            </a:extLst>
          </p:cNvPr>
          <p:cNvSpPr txBox="1"/>
          <p:nvPr/>
        </p:nvSpPr>
        <p:spPr>
          <a:xfrm>
            <a:off x="0" y="6488668"/>
            <a:ext cx="6256962" cy="369332"/>
          </a:xfrm>
          <a:prstGeom prst="rect">
            <a:avLst/>
          </a:prstGeom>
          <a:noFill/>
        </p:spPr>
        <p:txBody>
          <a:bodyPr wrap="square">
            <a:spAutoFit/>
          </a:bodyPr>
          <a:lstStyle/>
          <a:p>
            <a:r>
              <a:rPr lang="en-CA" dirty="0"/>
              <a:t>(David Marr, 1982)</a:t>
            </a:r>
          </a:p>
        </p:txBody>
      </p:sp>
    </p:spTree>
    <p:extLst>
      <p:ext uri="{BB962C8B-B14F-4D97-AF65-F5344CB8AC3E}">
        <p14:creationId xmlns:p14="http://schemas.microsoft.com/office/powerpoint/2010/main" val="22889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
        <p:nvSpPr>
          <p:cNvPr id="10" name="Rounded Rectangle 9"/>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1" name="Rounded Rectangle 10"/>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Tree>
    <p:extLst>
      <p:ext uri="{BB962C8B-B14F-4D97-AF65-F5344CB8AC3E}">
        <p14:creationId xmlns:p14="http://schemas.microsoft.com/office/powerpoint/2010/main" val="367214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36363"/>
            <a:ext cx="1896879" cy="2213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0922" y="421604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10" name="Rectangle 9"/>
          <p:cNvSpPr/>
          <p:nvPr/>
        </p:nvSpPr>
        <p:spPr>
          <a:xfrm>
            <a:off x="0" y="-30713"/>
            <a:ext cx="12192000" cy="1200329"/>
          </a:xfrm>
          <a:prstGeom prst="rect">
            <a:avLst/>
          </a:prstGeom>
        </p:spPr>
        <p:txBody>
          <a:bodyPr wrap="square">
            <a:spAutoFit/>
          </a:bodyPr>
          <a:lstStyle/>
          <a:p>
            <a:pPr marL="457200" indent="-457200" algn="r">
              <a:buAutoNum type="arabicPeriod"/>
            </a:pPr>
            <a:r>
              <a:rPr lang="en-US" sz="2400" b="1" dirty="0">
                <a:solidFill>
                  <a:srgbClr val="FF0000"/>
                </a:solidFill>
              </a:rPr>
              <a:t>Ecological Optics </a:t>
            </a:r>
          </a:p>
          <a:p>
            <a:pPr marL="457200" indent="-457200" algn="r">
              <a:buAutoNum type="arabicPeriod"/>
            </a:pPr>
            <a:r>
              <a:rPr lang="en-US" sz="2400" b="1" dirty="0">
                <a:solidFill>
                  <a:srgbClr val="FF0000"/>
                </a:solidFill>
              </a:rPr>
              <a:t>Combined psychology, neuroscience, and physiology  </a:t>
            </a:r>
          </a:p>
          <a:p>
            <a:pPr marL="457200" indent="-457200" algn="r">
              <a:buAutoNum type="arabicPeriod"/>
            </a:pPr>
            <a:r>
              <a:rPr lang="en-US" sz="2400" b="1" dirty="0">
                <a:solidFill>
                  <a:srgbClr val="FF0000"/>
                </a:solidFill>
              </a:rPr>
              <a:t>Invariants</a:t>
            </a:r>
          </a:p>
        </p:txBody>
      </p:sp>
      <p:pic>
        <p:nvPicPr>
          <p:cNvPr id="9218" name="Picture 2" descr="Figure 5.4 from The Ecological Approach to Visual Perception | Semantic  Sch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1169616"/>
            <a:ext cx="5048250" cy="337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5359" y="6221687"/>
            <a:ext cx="3737610" cy="369332"/>
          </a:xfrm>
          <a:prstGeom prst="rect">
            <a:avLst/>
          </a:prstGeom>
          <a:solidFill>
            <a:srgbClr val="00B050"/>
          </a:solidFill>
        </p:spPr>
        <p:txBody>
          <a:bodyPr wrap="square" rtlCol="0">
            <a:spAutoFit/>
          </a:bodyPr>
          <a:lstStyle/>
          <a:p>
            <a:pPr algn="ctr"/>
            <a:r>
              <a:rPr lang="en-US" dirty="0"/>
              <a:t>Passive Touch vs Active Touch</a:t>
            </a:r>
          </a:p>
        </p:txBody>
      </p:sp>
      <p:sp>
        <p:nvSpPr>
          <p:cNvPr id="12" name="TextBox 11"/>
          <p:cNvSpPr txBox="1"/>
          <p:nvPr/>
        </p:nvSpPr>
        <p:spPr>
          <a:xfrm>
            <a:off x="8496300" y="4757781"/>
            <a:ext cx="2190750" cy="646331"/>
          </a:xfrm>
          <a:prstGeom prst="rect">
            <a:avLst/>
          </a:prstGeom>
          <a:solidFill>
            <a:srgbClr val="00B050"/>
          </a:solidFill>
        </p:spPr>
        <p:txBody>
          <a:bodyPr wrap="square" rtlCol="0">
            <a:spAutoFit/>
          </a:bodyPr>
          <a:lstStyle/>
          <a:p>
            <a:r>
              <a:rPr lang="en-US" dirty="0"/>
              <a:t>Joint and Muscle Positions </a:t>
            </a:r>
          </a:p>
        </p:txBody>
      </p:sp>
      <p:sp>
        <p:nvSpPr>
          <p:cNvPr id="13" name="TextBox 12"/>
          <p:cNvSpPr txBox="1"/>
          <p:nvPr/>
        </p:nvSpPr>
        <p:spPr>
          <a:xfrm>
            <a:off x="8153400" y="6037021"/>
            <a:ext cx="3371850" cy="369332"/>
          </a:xfrm>
          <a:prstGeom prst="rect">
            <a:avLst/>
          </a:prstGeom>
          <a:solidFill>
            <a:srgbClr val="00B050"/>
          </a:solidFill>
        </p:spPr>
        <p:txBody>
          <a:bodyPr wrap="square" rtlCol="0">
            <a:spAutoFit/>
          </a:bodyPr>
          <a:lstStyle/>
          <a:p>
            <a:r>
              <a:rPr lang="en-US" dirty="0"/>
              <a:t>Skeletal Space/Kinesthesis </a:t>
            </a:r>
          </a:p>
        </p:txBody>
      </p:sp>
      <p:sp>
        <p:nvSpPr>
          <p:cNvPr id="14" name="TextBox 13"/>
          <p:cNvSpPr txBox="1"/>
          <p:nvPr/>
        </p:nvSpPr>
        <p:spPr>
          <a:xfrm>
            <a:off x="5211511" y="5053641"/>
            <a:ext cx="2676525" cy="369332"/>
          </a:xfrm>
          <a:prstGeom prst="rect">
            <a:avLst/>
          </a:prstGeom>
          <a:solidFill>
            <a:srgbClr val="00B050"/>
          </a:solidFill>
        </p:spPr>
        <p:txBody>
          <a:bodyPr wrap="square" rtlCol="0">
            <a:spAutoFit/>
          </a:bodyPr>
          <a:lstStyle/>
          <a:p>
            <a:pPr algn="ctr"/>
            <a:r>
              <a:rPr lang="en-US" dirty="0"/>
              <a:t>Haptic System/Sense</a:t>
            </a:r>
          </a:p>
        </p:txBody>
      </p:sp>
      <p:sp>
        <p:nvSpPr>
          <p:cNvPr id="15" name="Rounded Rectangle 14"/>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6" name="Rounded Rectangle 15"/>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 name="Picture 4"/>
          <p:cNvPicPr>
            <a:picLocks noChangeAspect="1"/>
          </p:cNvPicPr>
          <p:nvPr/>
        </p:nvPicPr>
        <p:blipFill>
          <a:blip r:embed="rId5"/>
          <a:stretch>
            <a:fillRect/>
          </a:stretch>
        </p:blipFill>
        <p:spPr>
          <a:xfrm>
            <a:off x="9085898" y="4575612"/>
            <a:ext cx="2181772" cy="2282388"/>
          </a:xfrm>
          <a:prstGeom prst="rect">
            <a:avLst/>
          </a:prstGeom>
        </p:spPr>
      </p:pic>
      <p:cxnSp>
        <p:nvCxnSpPr>
          <p:cNvPr id="8" name="Elbow Connector 7"/>
          <p:cNvCxnSpPr>
            <a:stCxn id="5122" idx="3"/>
            <a:endCxn id="14" idx="0"/>
          </p:cNvCxnSpPr>
          <p:nvPr/>
        </p:nvCxnSpPr>
        <p:spPr>
          <a:xfrm>
            <a:off x="5618614" y="3042876"/>
            <a:ext cx="931160" cy="2010765"/>
          </a:xfrm>
          <a:prstGeom prst="bentConnector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2"/>
            <a:endCxn id="4" idx="0"/>
          </p:cNvCxnSpPr>
          <p:nvPr/>
        </p:nvCxnSpPr>
        <p:spPr>
          <a:xfrm rot="5400000">
            <a:off x="5817612" y="5489525"/>
            <a:ext cx="798714" cy="66561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12" idx="1"/>
          </p:cNvCxnSpPr>
          <p:nvPr/>
        </p:nvCxnSpPr>
        <p:spPr>
          <a:xfrm flipV="1">
            <a:off x="7888036" y="5080947"/>
            <a:ext cx="608264" cy="15736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3"/>
            <a:endCxn id="13" idx="1"/>
          </p:cNvCxnSpPr>
          <p:nvPr/>
        </p:nvCxnSpPr>
        <p:spPr>
          <a:xfrm>
            <a:off x="7888036" y="5238307"/>
            <a:ext cx="265364" cy="98338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3779440" y="3998117"/>
            <a:ext cx="3324120" cy="2787608"/>
          </a:xfrm>
          <a:prstGeom prst="rect">
            <a:avLst/>
          </a:prstGeom>
        </p:spPr>
      </p:pic>
      <p:sp>
        <p:nvSpPr>
          <p:cNvPr id="9" name="TextBox 8">
            <a:extLst>
              <a:ext uri="{FF2B5EF4-FFF2-40B4-BE49-F238E27FC236}">
                <a16:creationId xmlns:a16="http://schemas.microsoft.com/office/drawing/2014/main" id="{23EC2132-0F3F-C126-02BD-3D22552AA2E3}"/>
              </a:ext>
            </a:extLst>
          </p:cNvPr>
          <p:cNvSpPr txBox="1"/>
          <p:nvPr/>
        </p:nvSpPr>
        <p:spPr>
          <a:xfrm>
            <a:off x="0" y="13010"/>
            <a:ext cx="6385388" cy="369332"/>
          </a:xfrm>
          <a:prstGeom prst="rect">
            <a:avLst/>
          </a:prstGeom>
          <a:noFill/>
        </p:spPr>
        <p:txBody>
          <a:bodyPr wrap="square">
            <a:spAutoFit/>
          </a:bodyPr>
          <a:lstStyle/>
          <a:p>
            <a:r>
              <a:rPr lang="en-CA" dirty="0"/>
              <a:t>(Gibson, 1969, 1987)</a:t>
            </a:r>
          </a:p>
        </p:txBody>
      </p:sp>
    </p:spTree>
    <p:extLst>
      <p:ext uri="{BB962C8B-B14F-4D97-AF65-F5344CB8AC3E}">
        <p14:creationId xmlns:p14="http://schemas.microsoft.com/office/powerpoint/2010/main" val="29981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Eye Icon PNGs for Free Download"/>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14495" y="1358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20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uman Hand Function: Jones, Lynette A., Lederman, Susan J.: 9780195173154:  Anatomy: Amazon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303" y="91372"/>
            <a:ext cx="2265655" cy="3236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b="75624"/>
          <a:stretch/>
        </p:blipFill>
        <p:spPr>
          <a:xfrm>
            <a:off x="3694537" y="125306"/>
            <a:ext cx="5794985" cy="470854"/>
          </a:xfrm>
          <a:prstGeom prst="rect">
            <a:avLst/>
          </a:prstGeom>
        </p:spPr>
      </p:pic>
      <p:pic>
        <p:nvPicPr>
          <p:cNvPr id="16" name="Picture 15"/>
          <p:cNvPicPr>
            <a:picLocks noChangeAspect="1"/>
          </p:cNvPicPr>
          <p:nvPr/>
        </p:nvPicPr>
        <p:blipFill rotWithShape="1">
          <a:blip r:embed="rId5"/>
          <a:srcRect t="60532"/>
          <a:stretch/>
        </p:blipFill>
        <p:spPr>
          <a:xfrm>
            <a:off x="3694536" y="606638"/>
            <a:ext cx="5794985" cy="762383"/>
          </a:xfrm>
          <a:prstGeom prst="rect">
            <a:avLst/>
          </a:prstGeom>
        </p:spPr>
      </p:pic>
      <p:pic>
        <p:nvPicPr>
          <p:cNvPr id="13" name="Picture 12"/>
          <p:cNvPicPr>
            <a:picLocks noChangeAspect="1"/>
          </p:cNvPicPr>
          <p:nvPr/>
        </p:nvPicPr>
        <p:blipFill rotWithShape="1">
          <a:blip r:embed="rId6"/>
          <a:srcRect b="72720"/>
          <a:stretch/>
        </p:blipFill>
        <p:spPr>
          <a:xfrm>
            <a:off x="3603858" y="1492611"/>
            <a:ext cx="5858693" cy="761427"/>
          </a:xfrm>
          <a:prstGeom prst="rect">
            <a:avLst/>
          </a:prstGeom>
        </p:spPr>
      </p:pic>
      <p:pic>
        <p:nvPicPr>
          <p:cNvPr id="14" name="Picture 13"/>
          <p:cNvPicPr>
            <a:picLocks noChangeAspect="1"/>
          </p:cNvPicPr>
          <p:nvPr/>
        </p:nvPicPr>
        <p:blipFill rotWithShape="1">
          <a:blip r:embed="rId6"/>
          <a:srcRect t="63856"/>
          <a:stretch/>
        </p:blipFill>
        <p:spPr>
          <a:xfrm>
            <a:off x="3603857" y="2239756"/>
            <a:ext cx="5858693" cy="1008866"/>
          </a:xfrm>
          <a:prstGeom prst="rect">
            <a:avLst/>
          </a:prstGeom>
        </p:spPr>
      </p:pic>
      <p:pic>
        <p:nvPicPr>
          <p:cNvPr id="15" name="Picture 14"/>
          <p:cNvPicPr>
            <a:picLocks noChangeAspect="1"/>
          </p:cNvPicPr>
          <p:nvPr/>
        </p:nvPicPr>
        <p:blipFill>
          <a:blip r:embed="rId7"/>
          <a:stretch>
            <a:fillRect/>
          </a:stretch>
        </p:blipFill>
        <p:spPr>
          <a:xfrm>
            <a:off x="2513009" y="3403546"/>
            <a:ext cx="9619949" cy="3386332"/>
          </a:xfrm>
          <a:prstGeom prst="rect">
            <a:avLst/>
          </a:prstGeom>
        </p:spPr>
      </p:pic>
      <p:sp>
        <p:nvSpPr>
          <p:cNvPr id="17" name="TextBox 16">
            <a:extLst>
              <a:ext uri="{FF2B5EF4-FFF2-40B4-BE49-F238E27FC236}">
                <a16:creationId xmlns:a16="http://schemas.microsoft.com/office/drawing/2014/main" id="{5E7A9822-848B-7697-D6F8-057C2AF2938E}"/>
              </a:ext>
            </a:extLst>
          </p:cNvPr>
          <p:cNvSpPr txBox="1"/>
          <p:nvPr/>
        </p:nvSpPr>
        <p:spPr>
          <a:xfrm>
            <a:off x="-40350" y="-257573"/>
            <a:ext cx="6169630" cy="646331"/>
          </a:xfrm>
          <a:prstGeom prst="rect">
            <a:avLst/>
          </a:prstGeom>
          <a:noFill/>
        </p:spPr>
        <p:txBody>
          <a:bodyPr wrap="square">
            <a:spAutoFit/>
          </a:bodyPr>
          <a:lstStyle/>
          <a:p>
            <a:endParaRPr lang="en-CA" dirty="0"/>
          </a:p>
          <a:p>
            <a:r>
              <a:rPr lang="en-CA" dirty="0"/>
              <a:t>(</a:t>
            </a:r>
            <a:r>
              <a:rPr lang="en-CA" dirty="0" err="1"/>
              <a:t>Klatzky</a:t>
            </a:r>
            <a:r>
              <a:rPr lang="en-CA" dirty="0"/>
              <a:t> &amp; Lederman, 1993)</a:t>
            </a:r>
          </a:p>
        </p:txBody>
      </p:sp>
    </p:spTree>
    <p:extLst>
      <p:ext uri="{BB962C8B-B14F-4D97-AF65-F5344CB8AC3E}">
        <p14:creationId xmlns:p14="http://schemas.microsoft.com/office/powerpoint/2010/main" val="1541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92"/>
                                        </p:tgtEl>
                                        <p:attrNameLst>
                                          <p:attrName>style.visibility</p:attrName>
                                        </p:attrNameLst>
                                      </p:cBhvr>
                                      <p:to>
                                        <p:strVal val="visible"/>
                                      </p:to>
                                    </p:set>
                                    <p:animEffect transition="in" filter="fade">
                                      <p:cBhvr>
                                        <p:cTn id="2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Melvyn A. Gooda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798" y="3691535"/>
            <a:ext cx="2196394" cy="28896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4009462" y="408201"/>
            <a:ext cx="8059275" cy="2953162"/>
          </a:xfrm>
          <a:prstGeom prst="rect">
            <a:avLst/>
          </a:prstGeom>
        </p:spPr>
      </p:pic>
      <p:pic>
        <p:nvPicPr>
          <p:cNvPr id="18" name="Picture 17"/>
          <p:cNvPicPr>
            <a:picLocks noChangeAspect="1"/>
          </p:cNvPicPr>
          <p:nvPr/>
        </p:nvPicPr>
        <p:blipFill>
          <a:blip r:embed="rId6"/>
          <a:stretch>
            <a:fillRect/>
          </a:stretch>
        </p:blipFill>
        <p:spPr>
          <a:xfrm>
            <a:off x="4742923" y="3922368"/>
            <a:ext cx="7470738" cy="2615901"/>
          </a:xfrm>
          <a:prstGeom prst="rect">
            <a:avLst/>
          </a:prstGeom>
        </p:spPr>
      </p:pic>
      <p:pic>
        <p:nvPicPr>
          <p:cNvPr id="12290"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593" y="1797774"/>
            <a:ext cx="2189708" cy="15635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74E2E4-E446-4A3A-3BB0-8C000BB7BDAD}"/>
              </a:ext>
            </a:extLst>
          </p:cNvPr>
          <p:cNvSpPr txBox="1"/>
          <p:nvPr/>
        </p:nvSpPr>
        <p:spPr>
          <a:xfrm>
            <a:off x="-40350" y="0"/>
            <a:ext cx="7458292" cy="369332"/>
          </a:xfrm>
          <a:prstGeom prst="rect">
            <a:avLst/>
          </a:prstGeom>
          <a:noFill/>
        </p:spPr>
        <p:txBody>
          <a:bodyPr wrap="square">
            <a:spAutoFit/>
          </a:bodyPr>
          <a:lstStyle/>
          <a:p>
            <a:r>
              <a:rPr lang="en-CA" dirty="0"/>
              <a:t>(Goodale &amp; Milner, 1992; Melvyn A. Goodale &amp; G. Keith Humphrey, 1998)</a:t>
            </a:r>
          </a:p>
        </p:txBody>
      </p:sp>
    </p:spTree>
    <p:extLst>
      <p:ext uri="{BB962C8B-B14F-4D97-AF65-F5344CB8AC3E}">
        <p14:creationId xmlns:p14="http://schemas.microsoft.com/office/powerpoint/2010/main" val="6801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00450"/>
            <a:ext cx="48260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481813" y="1832993"/>
            <a:ext cx="7910087" cy="3736158"/>
          </a:xfrm>
          <a:prstGeom prst="rect">
            <a:avLst/>
          </a:prstGeom>
        </p:spPr>
      </p:pic>
    </p:spTree>
    <p:extLst>
      <p:ext uri="{BB962C8B-B14F-4D97-AF65-F5344CB8AC3E}">
        <p14:creationId xmlns:p14="http://schemas.microsoft.com/office/powerpoint/2010/main" val="1670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037912"/>
            <a:ext cx="2696427" cy="182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22713" y="2667205"/>
            <a:ext cx="5019193" cy="2370707"/>
          </a:xfrm>
          <a:prstGeom prst="rect">
            <a:avLst/>
          </a:prstGeom>
        </p:spPr>
      </p:pic>
      <p:pic>
        <p:nvPicPr>
          <p:cNvPr id="14338" name="Picture 2" descr="https://healthprofiles.apps06.yorku.ca/data/profile_picture?mid=4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9167" y="1433200"/>
            <a:ext cx="2190903" cy="2684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501086" y="4760686"/>
            <a:ext cx="5403654" cy="1954513"/>
          </a:xfrm>
          <a:prstGeom prst="rect">
            <a:avLst/>
          </a:prstGeom>
        </p:spPr>
      </p:pic>
      <p:pic>
        <p:nvPicPr>
          <p:cNvPr id="4" name="Picture 3"/>
          <p:cNvPicPr>
            <a:picLocks noChangeAspect="1"/>
          </p:cNvPicPr>
          <p:nvPr/>
        </p:nvPicPr>
        <p:blipFill>
          <a:blip r:embed="rId7"/>
          <a:stretch>
            <a:fillRect/>
          </a:stretch>
        </p:blipFill>
        <p:spPr>
          <a:xfrm>
            <a:off x="6484465" y="-2253"/>
            <a:ext cx="5707535" cy="1584221"/>
          </a:xfrm>
          <a:prstGeom prst="rect">
            <a:avLst/>
          </a:prstGeom>
        </p:spPr>
      </p:pic>
      <p:sp>
        <p:nvSpPr>
          <p:cNvPr id="7" name="TextBox 6"/>
          <p:cNvSpPr txBox="1"/>
          <p:nvPr/>
        </p:nvSpPr>
        <p:spPr>
          <a:xfrm>
            <a:off x="8020050" y="2209800"/>
            <a:ext cx="1209675" cy="369332"/>
          </a:xfrm>
          <a:prstGeom prst="rect">
            <a:avLst/>
          </a:prstGeom>
          <a:noFill/>
        </p:spPr>
        <p:txBody>
          <a:bodyPr wrap="square" rtlCol="0">
            <a:spAutoFit/>
          </a:bodyPr>
          <a:lstStyle/>
          <a:p>
            <a:r>
              <a:rPr lang="en-US" dirty="0"/>
              <a:t>Haptics?</a:t>
            </a:r>
          </a:p>
        </p:txBody>
      </p:sp>
      <p:sp>
        <p:nvSpPr>
          <p:cNvPr id="10" name="TextBox 9"/>
          <p:cNvSpPr txBox="1"/>
          <p:nvPr/>
        </p:nvSpPr>
        <p:spPr>
          <a:xfrm>
            <a:off x="8329924" y="3483226"/>
            <a:ext cx="3276600" cy="369332"/>
          </a:xfrm>
          <a:prstGeom prst="rect">
            <a:avLst/>
          </a:prstGeom>
          <a:noFill/>
        </p:spPr>
        <p:txBody>
          <a:bodyPr wrap="square" rtlCol="0">
            <a:spAutoFit/>
          </a:bodyPr>
          <a:lstStyle/>
          <a:p>
            <a:pPr algn="ctr"/>
            <a:r>
              <a:rPr lang="en-US" dirty="0"/>
              <a:t>A Final Passion Project</a:t>
            </a:r>
          </a:p>
        </p:txBody>
      </p:sp>
      <p:cxnSp>
        <p:nvCxnSpPr>
          <p:cNvPr id="9" name="Straight Arrow Connector 8"/>
          <p:cNvCxnSpPr>
            <a:stCxn id="14338" idx="3"/>
            <a:endCxn id="7" idx="1"/>
          </p:cNvCxnSpPr>
          <p:nvPr/>
        </p:nvCxnSpPr>
        <p:spPr>
          <a:xfrm flipV="1">
            <a:off x="7160070" y="2394466"/>
            <a:ext cx="859980" cy="3808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0"/>
          </p:cNvCxnSpPr>
          <p:nvPr/>
        </p:nvCxnSpPr>
        <p:spPr>
          <a:xfrm>
            <a:off x="8624888" y="2579132"/>
            <a:ext cx="1343336" cy="9040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398181" y="1960466"/>
            <a:ext cx="4029637" cy="1038370"/>
          </a:xfrm>
          <a:prstGeom prst="rect">
            <a:avLst/>
          </a:prstGeom>
        </p:spPr>
      </p:pic>
      <p:pic>
        <p:nvPicPr>
          <p:cNvPr id="17" name="Picture 6" descr="Astrid Kapp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3274636"/>
            <a:ext cx="1759492" cy="2198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6362700" y="4687058"/>
            <a:ext cx="5676517" cy="199819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960" y="3995307"/>
            <a:ext cx="3296799" cy="2354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3"/>
            <a:endCxn id="13" idx="1"/>
          </p:cNvCxnSpPr>
          <p:nvPr/>
        </p:nvCxnSpPr>
        <p:spPr>
          <a:xfrm flipV="1">
            <a:off x="4427818" y="1629398"/>
            <a:ext cx="3353571" cy="850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V="1">
            <a:off x="4331360" y="2381250"/>
            <a:ext cx="3555340" cy="1614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V="1">
            <a:off x="9200959" y="3143250"/>
            <a:ext cx="333566" cy="15438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8" name="Picture 2" descr="Melvyn A. Goodal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002" y="4910497"/>
            <a:ext cx="1480298" cy="19475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9"/>
          <a:srcRect t="3191" r="54424" b="75624"/>
          <a:stretch/>
        </p:blipFill>
        <p:spPr>
          <a:xfrm>
            <a:off x="6239541" y="4098367"/>
            <a:ext cx="2641142" cy="409221"/>
          </a:xfrm>
          <a:prstGeom prst="rect">
            <a:avLst/>
          </a:prstGeom>
        </p:spPr>
      </p:pic>
      <p:pic>
        <p:nvPicPr>
          <p:cNvPr id="32" name="Picture 31"/>
          <p:cNvPicPr>
            <a:picLocks noChangeAspect="1"/>
          </p:cNvPicPr>
          <p:nvPr/>
        </p:nvPicPr>
        <p:blipFill rotWithShape="1">
          <a:blip r:embed="rId10"/>
          <a:srcRect r="32887" b="72720"/>
          <a:stretch/>
        </p:blipFill>
        <p:spPr>
          <a:xfrm>
            <a:off x="10175077" y="4272010"/>
            <a:ext cx="1741260" cy="337195"/>
          </a:xfrm>
          <a:prstGeom prst="rect">
            <a:avLst/>
          </a:prstGeom>
        </p:spPr>
      </p:pic>
    </p:spTree>
    <p:extLst>
      <p:ext uri="{BB962C8B-B14F-4D97-AF65-F5344CB8AC3E}">
        <p14:creationId xmlns:p14="http://schemas.microsoft.com/office/powerpoint/2010/main" val="2268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0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4"/>
          <a:stretch>
            <a:fillRect/>
          </a:stretch>
        </p:blipFill>
        <p:spPr>
          <a:xfrm>
            <a:off x="7781389" y="0"/>
            <a:ext cx="4410611" cy="3258796"/>
          </a:xfrm>
          <a:prstGeom prst="rect">
            <a:avLst/>
          </a:prstGeom>
        </p:spPr>
      </p:pic>
      <p:pic>
        <p:nvPicPr>
          <p:cNvPr id="14" name="Picture 13"/>
          <p:cNvPicPr>
            <a:picLocks noChangeAspect="1"/>
          </p:cNvPicPr>
          <p:nvPr/>
        </p:nvPicPr>
        <p:blipFill>
          <a:blip r:embed="rId5"/>
          <a:stretch>
            <a:fillRect/>
          </a:stretch>
        </p:blipFill>
        <p:spPr>
          <a:xfrm>
            <a:off x="4086225" y="1777330"/>
            <a:ext cx="3464401" cy="892718"/>
          </a:xfrm>
          <a:prstGeom prst="rect">
            <a:avLst/>
          </a:prstGeom>
        </p:spPr>
      </p:pic>
      <p:pic>
        <p:nvPicPr>
          <p:cNvPr id="18" name="Picture 17"/>
          <p:cNvPicPr>
            <a:picLocks noChangeAspect="1"/>
          </p:cNvPicPr>
          <p:nvPr/>
        </p:nvPicPr>
        <p:blipFill>
          <a:blip r:embed="rId6"/>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6310174" y="5266308"/>
            <a:ext cx="1655737" cy="1289934"/>
          </a:xfrm>
          <a:prstGeom prst="rect">
            <a:avLst/>
          </a:prstGeom>
        </p:spPr>
      </p:pic>
      <p:pic>
        <p:nvPicPr>
          <p:cNvPr id="10" name="Picture 9"/>
          <p:cNvPicPr>
            <a:picLocks noChangeAspect="1"/>
          </p:cNvPicPr>
          <p:nvPr/>
        </p:nvPicPr>
        <p:blipFill>
          <a:blip r:embed="rId10"/>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fin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5912658"/>
            <a:ext cx="735328" cy="1102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51" y="4379099"/>
            <a:ext cx="941557" cy="1259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uclid | Biography, Contributions, Geometry, &amp; Facts | Britannic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95166" y="4794423"/>
            <a:ext cx="1042089" cy="16047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illiam Molyneux - Wikipedi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97947" y="5415675"/>
            <a:ext cx="1213170" cy="1442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manuel Kant - Wikipedi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00761" y="3806107"/>
            <a:ext cx="631507" cy="8241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rnst Heinrich Weber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16163" y="2657898"/>
            <a:ext cx="1033446" cy="1352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lhelm Wundt - Wikipedi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87623" y="4010408"/>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ustav Fechner - Founder of psychophysics – Genviv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3127" y="4430624"/>
            <a:ext cx="1040907" cy="13011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x Wertheimer: Gestalt Theory Founder — Gestalt Therapy Blo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53229" y="3070145"/>
            <a:ext cx="1586898" cy="91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avid Hubel: The Scientist – Defining Moments Canada"/>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84333" y="5349982"/>
            <a:ext cx="1599669" cy="900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ermann von Helmholtz: biografía de este médico y físico alemá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19712" y="3334153"/>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rnst Mach - Wikipedia"/>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658195" y="3356755"/>
            <a:ext cx="803532" cy="11138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James J. Gibson - Vikipedi"/>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8937" y="2065730"/>
            <a:ext cx="860927" cy="10044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DF) The Vision of David Mar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79795" y="4417741"/>
            <a:ext cx="1363411" cy="13634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elvyn A. Goodale - Wikipedi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640276" y="3368023"/>
            <a:ext cx="690967" cy="9090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healthprofiles.apps06.yorku.ca/data/profile_picture?mid=446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767581" y="1613420"/>
            <a:ext cx="934841" cy="11453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30"/>
          <a:srcRect t="3191" r="54424" b="75624"/>
          <a:stretch/>
        </p:blipFill>
        <p:spPr>
          <a:xfrm>
            <a:off x="7049529" y="1080417"/>
            <a:ext cx="2641142" cy="409221"/>
          </a:xfrm>
          <a:prstGeom prst="rect">
            <a:avLst/>
          </a:prstGeom>
        </p:spPr>
      </p:pic>
      <p:pic>
        <p:nvPicPr>
          <p:cNvPr id="37" name="Picture 36"/>
          <p:cNvPicPr>
            <a:picLocks noChangeAspect="1"/>
          </p:cNvPicPr>
          <p:nvPr/>
        </p:nvPicPr>
        <p:blipFill rotWithShape="1">
          <a:blip r:embed="rId31"/>
          <a:srcRect r="32887" b="72720"/>
          <a:stretch/>
        </p:blipFill>
        <p:spPr>
          <a:xfrm>
            <a:off x="9687876" y="3122358"/>
            <a:ext cx="1741260" cy="337195"/>
          </a:xfrm>
          <a:prstGeom prst="rect">
            <a:avLst/>
          </a:prstGeom>
        </p:spPr>
      </p:pic>
      <p:pic>
        <p:nvPicPr>
          <p:cNvPr id="38" name="Picture 6" descr="Astrid Kapper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922653" y="2137336"/>
            <a:ext cx="583926" cy="72975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0214616" y="197493"/>
            <a:ext cx="1670650" cy="1446550"/>
          </a:xfrm>
          <a:prstGeom prst="rect">
            <a:avLst/>
          </a:prstGeom>
        </p:spPr>
        <p:txBody>
          <a:bodyPr wrap="none">
            <a:spAutoFit/>
          </a:bodyPr>
          <a:lstStyle/>
          <a:p>
            <a:r>
              <a:rPr lang="en-US" sz="8800" dirty="0">
                <a:solidFill>
                  <a:srgbClr val="FF0000"/>
                </a:solidFill>
              </a:rPr>
              <a:t> 🍎</a:t>
            </a:r>
          </a:p>
        </p:txBody>
      </p:sp>
    </p:spTree>
    <p:extLst>
      <p:ext uri="{BB962C8B-B14F-4D97-AF65-F5344CB8AC3E}">
        <p14:creationId xmlns:p14="http://schemas.microsoft.com/office/powerpoint/2010/main" val="8494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xit" presetSubtype="0" fill="hold" nodeType="after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7000"/>
                            </p:stCondLst>
                            <p:childTnLst>
                              <p:par>
                                <p:cTn id="61" presetID="10" presetClass="exit" presetSubtype="0" fill="hold"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childTnLst>
                          </p:cTn>
                        </p:par>
                        <p:par>
                          <p:cTn id="84" fill="hold">
                            <p:stCondLst>
                              <p:cond delay="85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90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par>
                          <p:cTn id="92" fill="hold">
                            <p:stCondLst>
                              <p:cond delay="95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10500"/>
                            </p:stCondLst>
                            <p:childTnLst>
                              <p:par>
                                <p:cTn id="101" presetID="10" presetClass="entr" presetSubtype="0" fill="hold"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par>
                          <p:cTn id="104" fill="hold">
                            <p:stCondLst>
                              <p:cond delay="110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par>
                          <p:cTn id="108" fill="hold">
                            <p:stCondLst>
                              <p:cond delay="11500"/>
                            </p:stCondLst>
                            <p:childTnLst>
                              <p:par>
                                <p:cTn id="109" presetID="10" presetClass="entr" presetSubtype="0"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1C246760-4E02-3300-1E88-E8A541D1DC74}"/>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a:t>Albert, M. K. (1993). Parallelism and the Perception of Illusory Contours. Perception, 22(5), 589–595. https://doi.org/10.1068/p220589</a:t>
            </a:r>
          </a:p>
          <a:p>
            <a:pPr marL="360000" indent="-720000" rtl="0">
              <a:lnSpc>
                <a:spcPct val="150000"/>
              </a:lnSpc>
            </a:pPr>
            <a:r>
              <a:rPr lang="en-US" dirty="0"/>
              <a:t>Brandt, T., Dieterich, M., &amp; Huppert, D. (2024). Human senses and sensors from Aristotle to the present. Frontiers in Neurology, 15, 1404720. https://doi.org/10.3389/fneur.2024.1404720</a:t>
            </a:r>
          </a:p>
          <a:p>
            <a:pPr marL="360000" indent="-720000" rtl="0">
              <a:lnSpc>
                <a:spcPct val="150000"/>
              </a:lnSpc>
            </a:pPr>
            <a:r>
              <a:rPr lang="en-US" dirty="0"/>
              <a:t>D H Hubel &amp; T N Wiesel. (1959). Receptive fields of single </a:t>
            </a:r>
            <a:r>
              <a:rPr lang="en-US" dirty="0" err="1"/>
              <a:t>neurones</a:t>
            </a:r>
            <a:r>
              <a:rPr lang="en-US" dirty="0"/>
              <a:t> in the cat’s striate cortex—PMC. https://pmc.ncbi.nlm.nih.gov/articles/PMC1363130/</a:t>
            </a:r>
          </a:p>
          <a:p>
            <a:pPr marL="360000" indent="-720000" rtl="0">
              <a:lnSpc>
                <a:spcPct val="150000"/>
              </a:lnSpc>
            </a:pPr>
            <a:r>
              <a:rPr lang="en-US" dirty="0"/>
              <a:t>David Marr. (1982). ‎Vision. https://books.apple.com/us/book/vision/id1521739041</a:t>
            </a:r>
          </a:p>
          <a:p>
            <a:pPr marL="360000" indent="-720000" rtl="0">
              <a:lnSpc>
                <a:spcPct val="150000"/>
              </a:lnSpc>
            </a:pPr>
            <a:r>
              <a:rPr lang="en-US" dirty="0"/>
              <a:t>Gibson, J. J. (1987). The Perception of Visual Surfaces.</a:t>
            </a:r>
          </a:p>
          <a:p>
            <a:pPr marL="360000" indent="-720000" rtl="0">
              <a:lnSpc>
                <a:spcPct val="150000"/>
              </a:lnSpc>
            </a:pPr>
            <a:r>
              <a:rPr lang="en-US" dirty="0"/>
              <a:t>Goodale, M. A., &amp; Milner, A. D. (1992). Separate visual pathways for perception and action. Trends in Neurosciences, 15(1), 20–25. https://doi.org/10.1016/0166-2236(92)90344-8</a:t>
            </a:r>
          </a:p>
          <a:p>
            <a:pPr marL="360000" indent="-720000" rtl="0">
              <a:lnSpc>
                <a:spcPct val="150000"/>
              </a:lnSpc>
            </a:pPr>
            <a:r>
              <a:rPr lang="en-US" dirty="0" err="1"/>
              <a:t>Gregoric</a:t>
            </a:r>
            <a:r>
              <a:rPr lang="en-US" dirty="0"/>
              <a:t>, P., &amp; Fink, J. L. (2022). Introduction Sense Perception in Aristotle and the Aristotelian Tradition. Brill. https://doi.org/10.1163/9789004506077_003</a:t>
            </a:r>
          </a:p>
        </p:txBody>
      </p:sp>
    </p:spTree>
    <p:extLst>
      <p:ext uri="{BB962C8B-B14F-4D97-AF65-F5344CB8AC3E}">
        <p14:creationId xmlns:p14="http://schemas.microsoft.com/office/powerpoint/2010/main" val="140951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Closed Eye Icons - Free SVG &amp; PNG Closed Eye Images - Noun Projec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61885" y="2328588"/>
            <a:ext cx="3115220" cy="311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8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BAE1-9FD6-EA93-3600-B297F43A3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B1BC3-23A7-BCA3-43F7-FAEB280BF1FE}"/>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5D711E90-6B96-A524-8BE5-BAB2598BB437}"/>
              </a:ext>
            </a:extLst>
          </p:cNvPr>
          <p:cNvSpPr txBox="1"/>
          <p:nvPr/>
        </p:nvSpPr>
        <p:spPr>
          <a:xfrm>
            <a:off x="415636" y="1793057"/>
            <a:ext cx="11425844" cy="4618187"/>
          </a:xfrm>
          <a:prstGeom prst="rect">
            <a:avLst/>
          </a:prstGeom>
          <a:noFill/>
        </p:spPr>
        <p:txBody>
          <a:bodyPr wrap="square">
            <a:spAutoFit/>
          </a:bodyPr>
          <a:lstStyle/>
          <a:p>
            <a:pPr marL="360000" indent="-720000" rtl="0">
              <a:lnSpc>
                <a:spcPct val="150000"/>
              </a:lnSpc>
            </a:pPr>
            <a:r>
              <a:rPr lang="en-US" dirty="0"/>
              <a:t>James J. Gibson. (1969). The Senses Considered as Perceptual Systems. </a:t>
            </a:r>
            <a:r>
              <a:rPr lang="en-US" dirty="0" err="1"/>
              <a:t>Rukin</a:t>
            </a:r>
            <a:r>
              <a:rPr lang="en-US" dirty="0"/>
              <a:t> House, 44(1), 104–105. https://doi.org/10.1086/406033</a:t>
            </a:r>
          </a:p>
          <a:p>
            <a:pPr marL="360000" indent="-720000" rtl="0">
              <a:lnSpc>
                <a:spcPct val="150000"/>
              </a:lnSpc>
            </a:pPr>
            <a:r>
              <a:rPr lang="en-US" dirty="0"/>
              <a:t>James, W. (1887). The Perception of Space. (I.). Mind, 12(45), 1–30.</a:t>
            </a:r>
          </a:p>
          <a:p>
            <a:pPr marL="360000" indent="-720000" rtl="0">
              <a:lnSpc>
                <a:spcPct val="150000"/>
              </a:lnSpc>
            </a:pPr>
            <a:r>
              <a:rPr lang="en-US" dirty="0"/>
              <a:t>Johnson, M. R. (2011). Spatial Cognition, Spatial Perception. The Yale Journal of Biology and Medicine, 84(1), 63.</a:t>
            </a:r>
          </a:p>
          <a:p>
            <a:pPr marL="360000" indent="-720000" rtl="0">
              <a:lnSpc>
                <a:spcPct val="150000"/>
              </a:lnSpc>
            </a:pPr>
            <a:r>
              <a:rPr lang="en-US" dirty="0"/>
              <a:t>Kant’s Views on Space and Time (Stanford Encyclopedia of Philosophy). (n.d.). Retrieved November 6, 2024, from https://plato.stanford.edu/entries/kant-spacetime/</a:t>
            </a:r>
          </a:p>
          <a:p>
            <a:pPr marL="360000" indent="-720000" rtl="0">
              <a:lnSpc>
                <a:spcPct val="150000"/>
              </a:lnSpc>
            </a:pPr>
            <a:r>
              <a:rPr lang="en-US" dirty="0"/>
              <a:t>Killeen, P. (2019). The Behavioral Psychophysics of SS Stevens.</a:t>
            </a:r>
          </a:p>
          <a:p>
            <a:pPr marL="360000" indent="-720000" rtl="0">
              <a:lnSpc>
                <a:spcPct val="150000"/>
              </a:lnSpc>
            </a:pPr>
            <a:r>
              <a:rPr lang="en-US" dirty="0" err="1"/>
              <a:t>Klatzky</a:t>
            </a:r>
            <a:r>
              <a:rPr lang="en-US" dirty="0"/>
              <a:t>, R. L., &amp; Lederman, S. J. (1988). The Intelligent Hand. In G. H. Bower (Ed.), Psychology of Learning and Motivation (Vol. 21, pp. 121–151). Academic Press. https://doi.org/10.1016/S0079-7421(08)60027-4</a:t>
            </a:r>
          </a:p>
          <a:p>
            <a:pPr marL="360000" indent="-720000" rtl="0">
              <a:lnSpc>
                <a:spcPct val="150000"/>
              </a:lnSpc>
            </a:pPr>
            <a:r>
              <a:rPr lang="en-US" dirty="0" err="1"/>
              <a:t>Klatzky</a:t>
            </a:r>
            <a:r>
              <a:rPr lang="en-US" dirty="0"/>
              <a:t>, R. L., &amp; Lederman, S. J. (1993). Toward a Computational Model of Constraint-Driven Exploration and Haptic Object Identification. Perception, 22(5), 597–621. https://doi.org/10.1068/p220597</a:t>
            </a:r>
          </a:p>
        </p:txBody>
      </p:sp>
    </p:spTree>
    <p:extLst>
      <p:ext uri="{BB962C8B-B14F-4D97-AF65-F5344CB8AC3E}">
        <p14:creationId xmlns:p14="http://schemas.microsoft.com/office/powerpoint/2010/main" val="132846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EF2C-CADB-B7C3-2E65-9A3F795EB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C6B35-C92E-EE1A-4A8D-72F60643EA76}"/>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3F70DCB9-067A-0C6C-DC23-449B689BB076}"/>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err="1"/>
              <a:t>Lanczos</a:t>
            </a:r>
            <a:r>
              <a:rPr lang="en-US" dirty="0"/>
              <a:t>, C. (1970). Space through the Ages  The Evolution of Geometrical Ideas from Pythagoras to Hilbert and </a:t>
            </a:r>
            <a:r>
              <a:rPr lang="en-US" dirty="0" err="1"/>
              <a:t>Einstien</a:t>
            </a:r>
            <a:r>
              <a:rPr lang="en-US" dirty="0"/>
              <a:t> (Vol. 30). Academic Press London and New York.</a:t>
            </a:r>
          </a:p>
          <a:p>
            <a:pPr marL="360000" indent="-720000" rtl="0">
              <a:lnSpc>
                <a:spcPct val="150000"/>
              </a:lnSpc>
            </a:pPr>
            <a:r>
              <a:rPr lang="en-US" dirty="0"/>
              <a:t>Lederman, S. J., &amp; </a:t>
            </a:r>
            <a:r>
              <a:rPr lang="en-US" dirty="0" err="1"/>
              <a:t>Klatzky</a:t>
            </a:r>
            <a:r>
              <a:rPr lang="en-US" dirty="0"/>
              <a:t>, R. L. (2007). New directions in touch. Canadian Journal of Experimental Psychology / Revue Canadienne de </a:t>
            </a:r>
            <a:r>
              <a:rPr lang="en-US" dirty="0" err="1"/>
              <a:t>Psychologie</a:t>
            </a:r>
            <a:r>
              <a:rPr lang="en-US" dirty="0"/>
              <a:t> </a:t>
            </a:r>
            <a:r>
              <a:rPr lang="en-US" dirty="0" err="1"/>
              <a:t>Expérimentale</a:t>
            </a:r>
            <a:r>
              <a:rPr lang="en-US" dirty="0"/>
              <a:t>, 61(3), 169–170. https://doi.org/10.1037/cjep2007017</a:t>
            </a:r>
          </a:p>
          <a:p>
            <a:pPr marL="360000" indent="-720000" rtl="0">
              <a:lnSpc>
                <a:spcPct val="150000"/>
              </a:lnSpc>
            </a:pPr>
            <a:r>
              <a:rPr lang="en-US" dirty="0"/>
              <a:t>Mach, E. (1960). Space and Geometry in the Light of Physiological, Psychological and Physical Inquiry (T. J. McCormack, Trans.). Cambridge University Press. https://doi.org/10.1017/CBO9781107338449</a:t>
            </a:r>
          </a:p>
          <a:p>
            <a:pPr marL="360000" indent="-720000" rtl="0">
              <a:lnSpc>
                <a:spcPct val="150000"/>
              </a:lnSpc>
            </a:pPr>
            <a:r>
              <a:rPr lang="en-US" dirty="0"/>
              <a:t>Melvyn A. Goodale &amp; G. Keith Humphrey. (n.d.). The objects of action and perception—ScienceDirect. Retrieved November 4, 2024, from https://www.sciencedirect.com/science/article/pii/S0010027798000171</a:t>
            </a:r>
          </a:p>
          <a:p>
            <a:pPr marL="360000" indent="-720000" rtl="0">
              <a:lnSpc>
                <a:spcPct val="150000"/>
              </a:lnSpc>
            </a:pPr>
            <a:r>
              <a:rPr lang="en-US" dirty="0"/>
              <a:t>Millar, S. (2008). Space and Sense. Psychology Press. https://doi.org/10.4324/9780203938645</a:t>
            </a:r>
          </a:p>
          <a:p>
            <a:pPr marL="360000" indent="-720000" rtl="0">
              <a:lnSpc>
                <a:spcPct val="150000"/>
              </a:lnSpc>
            </a:pPr>
            <a:r>
              <a:rPr lang="en-US" dirty="0"/>
              <a:t>Patton, L. (2018). Helmholtz’s physiological psychology 1. In S. Lapointe (Ed.), Philosophy of Mind in the Nineteenth Century (1st ed., pp. 96–116). Routledge. https://doi.org/10.4324/9780429508134-6</a:t>
            </a:r>
          </a:p>
          <a:p>
            <a:pPr marL="360000" indent="-720000" rtl="0">
              <a:lnSpc>
                <a:spcPct val="150000"/>
              </a:lnSpc>
            </a:pPr>
            <a:r>
              <a:rPr lang="en-US" dirty="0"/>
              <a:t>R. Steven Turner. (1994). In The Eye’s Mind. Princeton University Press.</a:t>
            </a:r>
          </a:p>
        </p:txBody>
      </p:sp>
    </p:spTree>
    <p:extLst>
      <p:ext uri="{BB962C8B-B14F-4D97-AF65-F5344CB8AC3E}">
        <p14:creationId xmlns:p14="http://schemas.microsoft.com/office/powerpoint/2010/main" val="319769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2884-77A4-49DB-5B40-4AAE1D453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83F66-4AAF-45A4-9E11-5BD19AFFFFEB}"/>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019CFBD6-BEB0-4B16-8FB2-F25882A7DF7D}"/>
              </a:ext>
            </a:extLst>
          </p:cNvPr>
          <p:cNvSpPr txBox="1"/>
          <p:nvPr/>
        </p:nvSpPr>
        <p:spPr>
          <a:xfrm>
            <a:off x="415636" y="1793057"/>
            <a:ext cx="11425844" cy="3787191"/>
          </a:xfrm>
          <a:prstGeom prst="rect">
            <a:avLst/>
          </a:prstGeom>
          <a:noFill/>
        </p:spPr>
        <p:txBody>
          <a:bodyPr wrap="square">
            <a:spAutoFit/>
          </a:bodyPr>
          <a:lstStyle/>
          <a:p>
            <a:pPr marL="360000" indent="-720000" rtl="0">
              <a:lnSpc>
                <a:spcPct val="150000"/>
              </a:lnSpc>
            </a:pPr>
            <a:r>
              <a:rPr lang="en-US" dirty="0" err="1"/>
              <a:t>Skrodzki</a:t>
            </a:r>
            <a:r>
              <a:rPr lang="en-US" dirty="0"/>
              <a:t>, M. (2020). Illustrations of non-Euclidean geometry in virtual reality (No. arXiv:2008.01363). </a:t>
            </a:r>
            <a:r>
              <a:rPr lang="en-US" dirty="0" err="1"/>
              <a:t>arXiv</a:t>
            </a:r>
            <a:r>
              <a:rPr lang="en-US" dirty="0"/>
              <a:t>. https://doi.org/10.48550/arXiv.2008.01363</a:t>
            </a:r>
          </a:p>
          <a:p>
            <a:pPr marL="360000" indent="-720000" rtl="0">
              <a:lnSpc>
                <a:spcPct val="150000"/>
              </a:lnSpc>
            </a:pPr>
            <a:r>
              <a:rPr lang="en-US" dirty="0"/>
              <a:t>Wagner, M. (2006). The Geometries of Visual Space. Psychology Press. https://doi.org/10.4324/9780203837627</a:t>
            </a:r>
          </a:p>
          <a:p>
            <a:pPr marL="360000" indent="-720000" rtl="0">
              <a:lnSpc>
                <a:spcPct val="150000"/>
              </a:lnSpc>
            </a:pPr>
            <a:r>
              <a:rPr lang="en-US" dirty="0"/>
              <a:t>Weber, E. H. (1834). E.H. Weber on the Tactile Senses (E. R. Helen &amp; J. M. David, Eds.; 2nd ed.). Psychology Press. https://doi.org/10.4324/9781315782089</a:t>
            </a:r>
          </a:p>
          <a:p>
            <a:pPr marL="360000" indent="-720000" rtl="0">
              <a:lnSpc>
                <a:spcPct val="150000"/>
              </a:lnSpc>
            </a:pPr>
            <a:r>
              <a:rPr lang="en-US" dirty="0"/>
              <a:t>Wertheimer, M. (1923). Investigations on Gestalt Principles.</a:t>
            </a:r>
          </a:p>
          <a:p>
            <a:pPr marL="360000" indent="-720000" rtl="0">
              <a:lnSpc>
                <a:spcPct val="150000"/>
              </a:lnSpc>
            </a:pPr>
            <a:r>
              <a:rPr lang="en-US" dirty="0"/>
              <a:t>Zhou, J., Duong, L. R., &amp; </a:t>
            </a:r>
            <a:r>
              <a:rPr lang="en-US" dirty="0" err="1"/>
              <a:t>Simoncelli</a:t>
            </a:r>
            <a:r>
              <a:rPr lang="en-US" dirty="0"/>
              <a:t>, E. P. (2024). A unified framework for perceived magnitude and discriminability of sensory stimuli. Proceedings of the National Academy of Sciences, 121(25), e2312293121. https://doi.org/10.1073/pnas.2312293121</a:t>
            </a:r>
          </a:p>
        </p:txBody>
      </p:sp>
    </p:spTree>
    <p:extLst>
      <p:ext uri="{BB962C8B-B14F-4D97-AF65-F5344CB8AC3E}">
        <p14:creationId xmlns:p14="http://schemas.microsoft.com/office/powerpoint/2010/main" val="604908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B553-70D8-FF60-40BA-5A04A2F86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0FEBF-BD68-84D8-55A5-DE729629F874}"/>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2B6FA371-E93F-7F89-1676-030E9658F2EE}"/>
              </a:ext>
            </a:extLst>
          </p:cNvPr>
          <p:cNvSpPr txBox="1"/>
          <p:nvPr/>
        </p:nvSpPr>
        <p:spPr>
          <a:xfrm>
            <a:off x="304800" y="1952625"/>
            <a:ext cx="10863072" cy="6463308"/>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https://en.wikipedia.org/wiki/Plato#/media/File:Plato_Silanion_Musei_Capitolini_MC1377.jpg</a:t>
            </a:r>
            <a:endParaRPr lang="en-US" dirty="0"/>
          </a:p>
          <a:p>
            <a:pPr marL="285750" indent="-285750">
              <a:buFontTx/>
              <a:buChar char="-"/>
            </a:pPr>
            <a:r>
              <a:rPr lang="en-US" dirty="0">
                <a:hlinkClick r:id="rId3"/>
              </a:rPr>
              <a:t>https://upload.wikimedia.org/wikipedia/commons/a/ae/Aristotle_Altemps_Inv8575.jpg</a:t>
            </a:r>
            <a:endParaRPr lang="en-US" dirty="0"/>
          </a:p>
          <a:p>
            <a:pPr marL="285750" indent="-285750">
              <a:buFontTx/>
              <a:buChar char="-"/>
            </a:pPr>
            <a:r>
              <a:rPr lang="en-US" dirty="0">
                <a:hlinkClick r:id="rId4"/>
              </a:rPr>
              <a:t>https://en.wikipedia.org/wiki/Euclid#/media/File:0_Chambre_de_Rapha%C3%ABl_-_%C3%89cole_d'Ath%C3%A8nes_-_Mus%C3%A9es_du_Vatican.JPG</a:t>
            </a:r>
            <a:endParaRPr lang="en-US" dirty="0"/>
          </a:p>
          <a:p>
            <a:pPr marL="285750" indent="-285750">
              <a:buFontTx/>
              <a:buChar char="-"/>
            </a:pPr>
            <a:r>
              <a:rPr lang="en-US" dirty="0">
                <a:hlinkClick r:id="rId5"/>
              </a:rPr>
              <a:t>https://en.wikipedia.org/wiki/Euclid#/media/File:Euclid_Dodecahedron_1.svg</a:t>
            </a:r>
            <a:r>
              <a:rPr lang="en-US" dirty="0"/>
              <a:t> (no changes made to original image)</a:t>
            </a:r>
          </a:p>
          <a:p>
            <a:pPr marL="285750" indent="-285750">
              <a:buFontTx/>
              <a:buChar char="-"/>
            </a:pPr>
            <a:r>
              <a:rPr lang="en-US" dirty="0">
                <a:hlinkClick r:id="rId6"/>
              </a:rPr>
              <a:t>https://en.wikipedia.org/wiki/Ren%C3%A9_Descartes#/media/File:Frans_Hals_-_Portret_van_Ren%C3%A9_Descartes.jpg</a:t>
            </a:r>
            <a:endParaRPr lang="en-US" dirty="0"/>
          </a:p>
          <a:p>
            <a:pPr marL="285750" indent="-285750">
              <a:buFontTx/>
              <a:buChar char="-"/>
            </a:pPr>
            <a:r>
              <a:rPr lang="en-US" dirty="0">
                <a:hlinkClick r:id="rId7"/>
              </a:rPr>
              <a:t>https://en.wikipedia.org/wiki/William_Molyneux#/media/File:William_Molyneux_-_Kneller.jpg</a:t>
            </a:r>
            <a:endParaRPr lang="en-US" dirty="0"/>
          </a:p>
          <a:p>
            <a:pPr marL="285750" indent="-285750">
              <a:buFontTx/>
              <a:buChar char="-"/>
            </a:pPr>
            <a:r>
              <a:rPr lang="en-US" dirty="0">
                <a:hlinkClick r:id="rId8"/>
              </a:rPr>
              <a:t>https://en.wikipedia.org/wiki/Immanuel_Kant#/media/File:Immanuel_Kant_-_Gemaelde_1.jpg</a:t>
            </a:r>
            <a:endParaRPr lang="en-US" dirty="0"/>
          </a:p>
          <a:p>
            <a:pPr marL="285750" indent="-285750">
              <a:buFontTx/>
              <a:buChar char="-"/>
            </a:pPr>
            <a:r>
              <a:rPr lang="en-US" dirty="0">
                <a:hlinkClick r:id="rId9"/>
              </a:rPr>
              <a:t>https://en.wikipedia.org/wiki/Ernst_Heinrich_Weber#/media/File:Ernst_Heinrich_Weber.jpg</a:t>
            </a:r>
            <a:endParaRPr lang="en-US" dirty="0"/>
          </a:p>
          <a:p>
            <a:pPr marL="285750" indent="-285750">
              <a:buFontTx/>
              <a:buChar char="-"/>
            </a:pPr>
            <a:r>
              <a:rPr lang="en-US" dirty="0">
                <a:hlinkClick r:id="rId10"/>
              </a:rPr>
              <a:t>https://wikimedia.org/api/rest_v1/media/math/render/svg/aba5c17d611ef62e9acce27266caab0ec1e7c6ed</a:t>
            </a:r>
            <a:endParaRPr lang="en-US" dirty="0"/>
          </a:p>
          <a:p>
            <a:pPr marL="285750" indent="-285750">
              <a:buFontTx/>
              <a:buChar char="-"/>
            </a:pPr>
            <a:r>
              <a:rPr lang="en-US" dirty="0">
                <a:hlinkClick r:id="rId11"/>
              </a:rPr>
              <a:t>https://en.wikipedia.org/wiki/Just-noticeable_difference#/media/File:Weber-Fechner_law_demo_-_circles.svg</a:t>
            </a:r>
            <a:r>
              <a:rPr lang="en-US" dirty="0"/>
              <a:t> (no changes made to the original image)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751664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0000-D67C-50E4-4C2F-37410CEB0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6A1B-B1BD-6512-46B1-3794D4CB473E}"/>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11E4E202-6BBC-AA83-D18A-C6F34431B458}"/>
              </a:ext>
            </a:extLst>
          </p:cNvPr>
          <p:cNvSpPr txBox="1"/>
          <p:nvPr/>
        </p:nvSpPr>
        <p:spPr>
          <a:xfrm>
            <a:off x="304800" y="1952625"/>
            <a:ext cx="10863072" cy="7848302"/>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https://www.psywww.com/intropsych/ch04-senses/psychophysics.html</a:t>
            </a:r>
            <a:endParaRPr lang="en-US" dirty="0"/>
          </a:p>
          <a:p>
            <a:pPr marL="285750" indent="-285750">
              <a:buFontTx/>
              <a:buChar char="-"/>
            </a:pPr>
            <a:r>
              <a:rPr lang="en-US" dirty="0">
                <a:hlinkClick r:id="rId3"/>
              </a:rPr>
              <a:t>https://en.wikipedia.org/wiki/Wilhelm_Wundt#/media/File:Wilhelm_Wundt.jpg</a:t>
            </a:r>
            <a:endParaRPr lang="en-US" dirty="0"/>
          </a:p>
          <a:p>
            <a:pPr marL="285750" indent="-285750">
              <a:buFontTx/>
              <a:buChar char="-"/>
            </a:pPr>
            <a:r>
              <a:rPr lang="en-US" dirty="0">
                <a:hlinkClick r:id="rId4"/>
              </a:rPr>
              <a:t>https://en.wikipedia.org/wiki/Wilhelm_Wundt#/media/File:Wundt-research-group.jpg</a:t>
            </a:r>
            <a:endParaRPr lang="en-US" dirty="0"/>
          </a:p>
          <a:p>
            <a:pPr marL="285750" indent="-285750">
              <a:buFontTx/>
              <a:buChar char="-"/>
            </a:pPr>
            <a:r>
              <a:rPr lang="en-US" dirty="0">
                <a:hlinkClick r:id="rId5"/>
              </a:rPr>
              <a:t>https://en.wikipedia.org/wiki/Ernst_Mach#/media/File:Ernst_Mach_01.jpg</a:t>
            </a:r>
            <a:endParaRPr lang="en-US" dirty="0"/>
          </a:p>
          <a:p>
            <a:pPr marL="285750" indent="-285750">
              <a:buFontTx/>
              <a:buChar char="-"/>
            </a:pPr>
            <a:r>
              <a:rPr lang="en-US" dirty="0">
                <a:hlinkClick r:id="rId6"/>
              </a:rPr>
              <a:t>https://en.wikipedia.org/wiki/Hermann_von_Helmholtz#/media/File:Hermann_von_Helmholtz.jpg</a:t>
            </a:r>
            <a:endParaRPr lang="en-US" dirty="0"/>
          </a:p>
          <a:p>
            <a:pPr marL="285750" indent="-285750">
              <a:buFontTx/>
              <a:buChar char="-"/>
            </a:pPr>
            <a:r>
              <a:rPr lang="en-US" dirty="0">
                <a:hlinkClick r:id="rId7"/>
              </a:rPr>
              <a:t>https://www.gestalttherapyblog.com/blog/max-wertheimer</a:t>
            </a:r>
            <a:endParaRPr lang="en-US" dirty="0"/>
          </a:p>
          <a:p>
            <a:pPr marL="285750" indent="-285750">
              <a:buFontTx/>
              <a:buChar char="-"/>
            </a:pPr>
            <a:r>
              <a:rPr lang="en-US" dirty="0">
                <a:hlinkClick r:id="rId8"/>
              </a:rPr>
              <a:t>https://m.media-amazon.com/images/I/31Z0Jj5cp7L._AC_UF1000,1000_QL80_.jpg</a:t>
            </a:r>
            <a:endParaRPr lang="en-US" dirty="0"/>
          </a:p>
          <a:p>
            <a:pPr marL="285750" indent="-285750">
              <a:buFontTx/>
              <a:buChar char="-"/>
            </a:pPr>
            <a:r>
              <a:rPr lang="en-US" dirty="0">
                <a:hlinkClick r:id="rId9"/>
              </a:rPr>
              <a:t>https://definingmomentscanada.ca/wp-content/uploads/2022/09/img_EP_hubel-weisel-toys2-1.jpg</a:t>
            </a:r>
            <a:endParaRPr lang="en-US" dirty="0"/>
          </a:p>
          <a:p>
            <a:pPr marL="285750" indent="-285750">
              <a:buFontTx/>
              <a:buChar char="-"/>
            </a:pPr>
            <a:r>
              <a:rPr lang="en-US" dirty="0">
                <a:hlinkClick r:id="rId10"/>
              </a:rPr>
              <a:t>https://definingmomentscanada.ca/wp-content/uploads/2022/09/Hubel-Experiment.jpg</a:t>
            </a:r>
            <a:r>
              <a:rPr lang="en-US" dirty="0"/>
              <a:t> - Courtesy of  Probabilistic Deep Learning with Python by Oliver Dürr, Beate Sick, and Elvis </a:t>
            </a:r>
            <a:r>
              <a:rPr lang="en-US" dirty="0" err="1"/>
              <a:t>Murina</a:t>
            </a:r>
            <a:r>
              <a:rPr lang="en-US" dirty="0"/>
              <a:t>.</a:t>
            </a:r>
          </a:p>
          <a:p>
            <a:pPr marL="285750" indent="-285750">
              <a:buFontTx/>
              <a:buChar char="-"/>
            </a:pPr>
            <a:r>
              <a:rPr lang="en-US" dirty="0">
                <a:hlinkClick r:id="rId11"/>
              </a:rPr>
              <a:t>https://tr.wikipedia.org/wiki/James_J._Gibson#/media/Dosya:JeremyGibson.jpeg</a:t>
            </a:r>
            <a:endParaRPr lang="en-US" dirty="0"/>
          </a:p>
          <a:p>
            <a:pPr marL="285750" indent="-285750">
              <a:buFontTx/>
              <a:buChar char="-"/>
            </a:pPr>
            <a:r>
              <a:rPr lang="en-US" dirty="0">
                <a:hlinkClick r:id="rId12"/>
              </a:rPr>
              <a:t>https://www.researchgate.net/publication/235626691_The_Vision_of_David_Marr</a:t>
            </a:r>
            <a:endParaRPr lang="en-US" dirty="0"/>
          </a:p>
          <a:p>
            <a:pPr marL="285750" indent="-285750">
              <a:buFontTx/>
              <a:buChar char="-"/>
            </a:pPr>
            <a:r>
              <a:rPr lang="en-US" dirty="0">
                <a:hlinkClick r:id="rId13"/>
              </a:rPr>
              <a:t>https://en.wikipedia.org/wiki/Melvyn_A._Goodale#/media/File:Photo_of_Melvyn_Goodale_taken_in_2008.jpg</a:t>
            </a:r>
            <a:r>
              <a:rPr lang="en-US" dirty="0"/>
              <a:t> (no changes made to the original image)</a:t>
            </a:r>
          </a:p>
          <a:p>
            <a:pPr marL="285750" indent="-285750">
              <a:buFontTx/>
              <a:buChar char="-"/>
            </a:pPr>
            <a:r>
              <a:rPr lang="en-US" dirty="0">
                <a:hlinkClick r:id="rId14"/>
              </a:rPr>
              <a:t>https://qbi.uq.edu.au/brain/brain-functions/visual-perception</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1722530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27D6-BCC7-20D2-3234-C98B73161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87A53-0557-50E5-8617-B8EFF269E0A8}"/>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C20538EC-8548-BF46-263B-76FF42B2D174}"/>
              </a:ext>
            </a:extLst>
          </p:cNvPr>
          <p:cNvSpPr txBox="1"/>
          <p:nvPr/>
        </p:nvSpPr>
        <p:spPr>
          <a:xfrm>
            <a:off x="304800" y="1952625"/>
            <a:ext cx="10863072" cy="4524315"/>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https://en.wikipedia.org/wiki/Ian_P._Howard#/media/File:Ian-&amp;-Einstein.jpg</a:t>
            </a:r>
            <a:endParaRPr lang="en-US" dirty="0"/>
          </a:p>
          <a:p>
            <a:pPr marL="285750" indent="-285750">
              <a:buFontTx/>
              <a:buChar char="-"/>
            </a:pPr>
            <a:r>
              <a:rPr lang="en-US" dirty="0">
                <a:hlinkClick r:id="rId3"/>
              </a:rPr>
              <a:t>https://health.yorku.ca/health-profiles/index.php?mid=4469</a:t>
            </a:r>
            <a:endParaRPr lang="en-US" dirty="0"/>
          </a:p>
          <a:p>
            <a:pPr marL="285750" indent="-285750">
              <a:buFontTx/>
              <a:buChar char="-"/>
            </a:pPr>
            <a:r>
              <a:rPr lang="en-US" dirty="0">
                <a:hlinkClick r:id="rId4"/>
              </a:rPr>
              <a:t>https://www.freepik.com/premium-vector/tree-branch-clipart-vector-icon-sticker-illustration_249711125.htm#fromView=keyword&amp;page=1&amp;position=12&amp;uuid=b46218e8-1cda-470b-84f2-05838d148c1a</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898331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89000"/>
            <a:ext cx="12192000" cy="4924425"/>
          </a:xfrm>
          <a:prstGeom prst="rect">
            <a:avLst/>
          </a:prstGeom>
          <a:noFill/>
        </p:spPr>
        <p:txBody>
          <a:bodyPr wrap="square" rtlCol="0">
            <a:spAutoFit/>
          </a:bodyPr>
          <a:lstStyle/>
          <a:p>
            <a:pPr algn="ctr"/>
            <a:r>
              <a:rPr lang="en-US" sz="19900" dirty="0">
                <a:solidFill>
                  <a:srgbClr val="FF0000"/>
                </a:solidFill>
              </a:rPr>
              <a:t>🍎</a:t>
            </a:r>
          </a:p>
          <a:p>
            <a:pPr algn="ctr"/>
            <a:r>
              <a:rPr lang="en-US" sz="11500" dirty="0"/>
              <a:t>Any questions?</a:t>
            </a:r>
          </a:p>
        </p:txBody>
      </p:sp>
    </p:spTree>
    <p:extLst>
      <p:ext uri="{BB962C8B-B14F-4D97-AF65-F5344CB8AC3E}">
        <p14:creationId xmlns:p14="http://schemas.microsoft.com/office/powerpoint/2010/main" val="6878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391886"/>
            <a:ext cx="9720072" cy="2084832"/>
          </a:xfrm>
        </p:spPr>
        <p:txBody>
          <a:bodyPr>
            <a:normAutofit/>
          </a:bodyPr>
          <a:lstStyle/>
          <a:p>
            <a:r>
              <a:rPr lang="en-US" sz="5400" b="1" dirty="0">
                <a:solidFill>
                  <a:srgbClr val="7030A0"/>
                </a:solidFill>
              </a:rPr>
              <a:t>Background Color indicates progression through time </a:t>
            </a:r>
            <a:endParaRPr lang="en-US" b="1" dirty="0">
              <a:solidFill>
                <a:srgbClr val="7030A0"/>
              </a:solidFill>
            </a:endParaRPr>
          </a:p>
        </p:txBody>
      </p:sp>
      <p:sp>
        <p:nvSpPr>
          <p:cNvPr id="4" name="Rectangle 3"/>
          <p:cNvSpPr/>
          <p:nvPr/>
        </p:nvSpPr>
        <p:spPr>
          <a:xfrm>
            <a:off x="1103957" y="2913021"/>
            <a:ext cx="3038421" cy="2704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bg2"/>
                </a:solidFill>
              </a:rPr>
              <a:t>BCE and Middle ages</a:t>
            </a:r>
          </a:p>
        </p:txBody>
      </p:sp>
      <p:sp>
        <p:nvSpPr>
          <p:cNvPr id="5" name="Rectangle 4"/>
          <p:cNvSpPr/>
          <p:nvPr/>
        </p:nvSpPr>
        <p:spPr>
          <a:xfrm>
            <a:off x="4444782" y="2913018"/>
            <a:ext cx="3038421" cy="27040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2"/>
                </a:solidFill>
              </a:rPr>
              <a:t>Recent History</a:t>
            </a:r>
          </a:p>
        </p:txBody>
      </p:sp>
      <p:sp>
        <p:nvSpPr>
          <p:cNvPr id="6" name="Rectangle 5"/>
          <p:cNvSpPr/>
          <p:nvPr/>
        </p:nvSpPr>
        <p:spPr>
          <a:xfrm>
            <a:off x="7785608" y="2913018"/>
            <a:ext cx="3038421" cy="27040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2"/>
                </a:solidFill>
              </a:rPr>
              <a:t>Present Day</a:t>
            </a:r>
          </a:p>
        </p:txBody>
      </p:sp>
    </p:spTree>
    <p:extLst>
      <p:ext uri="{BB962C8B-B14F-4D97-AF65-F5344CB8AC3E}">
        <p14:creationId xmlns:p14="http://schemas.microsoft.com/office/powerpoint/2010/main" val="3043040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7030A0"/>
                </a:solidFill>
              </a:rPr>
              <a:t>Content / Biological Topic</a:t>
            </a:r>
          </a:p>
        </p:txBody>
      </p:sp>
      <p:sp>
        <p:nvSpPr>
          <p:cNvPr id="7" name="TextBox 6"/>
          <p:cNvSpPr txBox="1"/>
          <p:nvPr/>
        </p:nvSpPr>
        <p:spPr>
          <a:xfrm>
            <a:off x="849086" y="2338251"/>
            <a:ext cx="10567851" cy="707886"/>
          </a:xfrm>
          <a:prstGeom prst="rect">
            <a:avLst/>
          </a:prstGeom>
          <a:noFill/>
        </p:spPr>
        <p:txBody>
          <a:bodyPr wrap="square" rtlCol="0">
            <a:spAutoFit/>
          </a:bodyPr>
          <a:lstStyle/>
          <a:p>
            <a:r>
              <a:rPr lang="en-US" sz="4000" dirty="0">
                <a:solidFill>
                  <a:srgbClr val="7030A0"/>
                </a:solidFill>
              </a:rPr>
              <a:t>Before we begin</a:t>
            </a:r>
          </a:p>
        </p:txBody>
      </p:sp>
      <p:pic>
        <p:nvPicPr>
          <p:cNvPr id="2050" name="Picture 2" descr="harrisla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82" y="3299556"/>
            <a:ext cx="3463018"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about to touch the calm 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840" y="3299555"/>
            <a:ext cx="3881667"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in black crew neck t-shirt wearing black sunglasses holding black smart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95" y="3237558"/>
            <a:ext cx="3603625" cy="3620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holding pink and white dumbbel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387" y="38733"/>
            <a:ext cx="2132550" cy="31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9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Ancient Philosophers - Sense</a:t>
            </a:r>
            <a:endParaRPr lang="en-US" dirty="0">
              <a:solidFill>
                <a:schemeClr val="bg1"/>
              </a:solidFill>
            </a:endParaRP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61232"/>
            <a:ext cx="2169613" cy="3254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3207" y="3267434"/>
            <a:ext cx="2778098" cy="371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275056"/>
            <a:ext cx="2560320" cy="1508105"/>
          </a:xfrm>
          <a:prstGeom prst="rect">
            <a:avLst/>
          </a:prstGeom>
          <a:noFill/>
        </p:spPr>
        <p:txBody>
          <a:bodyPr wrap="square" rtlCol="0">
            <a:spAutoFit/>
          </a:bodyPr>
          <a:lstStyle/>
          <a:p>
            <a:r>
              <a:rPr lang="en-US" sz="3600" dirty="0">
                <a:solidFill>
                  <a:schemeClr val="bg1"/>
                </a:solidFill>
              </a:rPr>
              <a:t>Plato</a:t>
            </a:r>
          </a:p>
          <a:p>
            <a:r>
              <a:rPr lang="en-US" sz="2800" dirty="0">
                <a:solidFill>
                  <a:schemeClr val="bg1"/>
                </a:solidFill>
              </a:rPr>
              <a:t>(430 BCE – 350 BCE)</a:t>
            </a:r>
          </a:p>
        </p:txBody>
      </p:sp>
      <p:sp>
        <p:nvSpPr>
          <p:cNvPr id="7" name="TextBox 6"/>
          <p:cNvSpPr txBox="1"/>
          <p:nvPr/>
        </p:nvSpPr>
        <p:spPr>
          <a:xfrm>
            <a:off x="3792647" y="6211669"/>
            <a:ext cx="5766557" cy="1200329"/>
          </a:xfrm>
          <a:prstGeom prst="rect">
            <a:avLst/>
          </a:prstGeom>
          <a:noFill/>
        </p:spPr>
        <p:txBody>
          <a:bodyPr wrap="square" rtlCol="0">
            <a:spAutoFit/>
          </a:bodyPr>
          <a:lstStyle/>
          <a:p>
            <a:r>
              <a:rPr lang="en-US" sz="3600" dirty="0">
                <a:solidFill>
                  <a:schemeClr val="bg1"/>
                </a:solidFill>
              </a:rPr>
              <a:t>Aristotle </a:t>
            </a:r>
            <a:r>
              <a:rPr lang="en-US" sz="2800" dirty="0">
                <a:solidFill>
                  <a:schemeClr val="bg1"/>
                </a:solidFill>
              </a:rPr>
              <a:t>(380 BCE – 320 BCE)</a:t>
            </a:r>
          </a:p>
          <a:p>
            <a:r>
              <a:rPr lang="en-US" sz="3600" dirty="0">
                <a:solidFill>
                  <a:schemeClr val="bg1"/>
                </a:solidFill>
              </a:rPr>
              <a:t> </a:t>
            </a:r>
          </a:p>
        </p:txBody>
      </p:sp>
      <p:sp>
        <p:nvSpPr>
          <p:cNvPr id="5" name="Cloud 4"/>
          <p:cNvSpPr/>
          <p:nvPr/>
        </p:nvSpPr>
        <p:spPr>
          <a:xfrm>
            <a:off x="1729124" y="2161868"/>
            <a:ext cx="4219956" cy="277339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rot="20092306">
            <a:off x="1890461" y="2837893"/>
            <a:ext cx="2072640" cy="369332"/>
          </a:xfrm>
          <a:prstGeom prst="rect">
            <a:avLst/>
          </a:prstGeom>
          <a:noFill/>
        </p:spPr>
        <p:txBody>
          <a:bodyPr wrap="square" rtlCol="0">
            <a:spAutoFit/>
          </a:bodyPr>
          <a:lstStyle/>
          <a:p>
            <a:r>
              <a:rPr lang="en-US" dirty="0"/>
              <a:t>Perception?</a:t>
            </a:r>
          </a:p>
        </p:txBody>
      </p:sp>
      <p:sp>
        <p:nvSpPr>
          <p:cNvPr id="10" name="TextBox 9"/>
          <p:cNvSpPr txBox="1"/>
          <p:nvPr/>
        </p:nvSpPr>
        <p:spPr>
          <a:xfrm rot="2050430">
            <a:off x="1911209" y="4048624"/>
            <a:ext cx="2072640" cy="369332"/>
          </a:xfrm>
          <a:prstGeom prst="rect">
            <a:avLst/>
          </a:prstGeom>
          <a:noFill/>
        </p:spPr>
        <p:txBody>
          <a:bodyPr wrap="square" rtlCol="0">
            <a:spAutoFit/>
          </a:bodyPr>
          <a:lstStyle/>
          <a:p>
            <a:r>
              <a:rPr lang="en-US" dirty="0"/>
              <a:t>Knowledge?</a:t>
            </a:r>
          </a:p>
        </p:txBody>
      </p:sp>
      <p:sp>
        <p:nvSpPr>
          <p:cNvPr id="11" name="TextBox 10"/>
          <p:cNvSpPr txBox="1"/>
          <p:nvPr/>
        </p:nvSpPr>
        <p:spPr>
          <a:xfrm rot="20092306">
            <a:off x="2733630" y="2923901"/>
            <a:ext cx="2072640" cy="369332"/>
          </a:xfrm>
          <a:prstGeom prst="rect">
            <a:avLst/>
          </a:prstGeom>
          <a:noFill/>
        </p:spPr>
        <p:txBody>
          <a:bodyPr wrap="square" rtlCol="0">
            <a:spAutoFit/>
          </a:bodyPr>
          <a:lstStyle/>
          <a:p>
            <a:r>
              <a:rPr lang="en-US" dirty="0"/>
              <a:t>Senses?</a:t>
            </a:r>
          </a:p>
        </p:txBody>
      </p:sp>
      <p:sp>
        <p:nvSpPr>
          <p:cNvPr id="12" name="TextBox 11"/>
          <p:cNvSpPr txBox="1"/>
          <p:nvPr/>
        </p:nvSpPr>
        <p:spPr>
          <a:xfrm rot="20092306">
            <a:off x="3286134" y="3315557"/>
            <a:ext cx="2072640" cy="369332"/>
          </a:xfrm>
          <a:prstGeom prst="rect">
            <a:avLst/>
          </a:prstGeom>
          <a:noFill/>
        </p:spPr>
        <p:txBody>
          <a:bodyPr wrap="square" rtlCol="0">
            <a:spAutoFit/>
          </a:bodyPr>
          <a:lstStyle/>
          <a:p>
            <a:r>
              <a:rPr lang="en-US" b="1" dirty="0"/>
              <a:t>Theory of forms</a:t>
            </a:r>
          </a:p>
        </p:txBody>
      </p:sp>
      <p:sp>
        <p:nvSpPr>
          <p:cNvPr id="13" name="Cloud 12"/>
          <p:cNvSpPr/>
          <p:nvPr/>
        </p:nvSpPr>
        <p:spPr>
          <a:xfrm>
            <a:off x="5561373" y="1070555"/>
            <a:ext cx="5545894" cy="364481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flipV="1">
            <a:off x="3305794" y="2501309"/>
            <a:ext cx="3392186" cy="241891"/>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21225809">
            <a:off x="6556892" y="1626958"/>
            <a:ext cx="3391563" cy="369332"/>
          </a:xfrm>
          <a:prstGeom prst="rect">
            <a:avLst/>
          </a:prstGeom>
          <a:noFill/>
        </p:spPr>
        <p:txBody>
          <a:bodyPr wrap="square" rtlCol="0">
            <a:spAutoFit/>
          </a:bodyPr>
          <a:lstStyle/>
          <a:p>
            <a:r>
              <a:rPr lang="en-US" dirty="0"/>
              <a:t>Intellect and perception?</a:t>
            </a:r>
          </a:p>
        </p:txBody>
      </p:sp>
      <p:cxnSp>
        <p:nvCxnSpPr>
          <p:cNvPr id="17" name="Straight Arrow Connector 16"/>
          <p:cNvCxnSpPr/>
          <p:nvPr/>
        </p:nvCxnSpPr>
        <p:spPr>
          <a:xfrm>
            <a:off x="9000902" y="1905756"/>
            <a:ext cx="442305" cy="54772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rot="21225809">
            <a:off x="8881323" y="2542433"/>
            <a:ext cx="1522500" cy="369332"/>
          </a:xfrm>
          <a:prstGeom prst="rect">
            <a:avLst/>
          </a:prstGeom>
          <a:noFill/>
        </p:spPr>
        <p:txBody>
          <a:bodyPr wrap="square" rtlCol="0">
            <a:spAutoFit/>
          </a:bodyPr>
          <a:lstStyle/>
          <a:p>
            <a:r>
              <a:rPr lang="en-US" b="1" dirty="0"/>
              <a:t>Empiricism</a:t>
            </a:r>
          </a:p>
        </p:txBody>
      </p:sp>
      <p:sp>
        <p:nvSpPr>
          <p:cNvPr id="18" name="TextBox 17"/>
          <p:cNvSpPr txBox="1"/>
          <p:nvPr/>
        </p:nvSpPr>
        <p:spPr>
          <a:xfrm rot="569256">
            <a:off x="6478437" y="2850516"/>
            <a:ext cx="2322488" cy="923330"/>
          </a:xfrm>
          <a:prstGeom prst="rect">
            <a:avLst/>
          </a:prstGeom>
          <a:noFill/>
        </p:spPr>
        <p:txBody>
          <a:bodyPr wrap="square" rtlCol="0">
            <a:spAutoFit/>
          </a:bodyPr>
          <a:lstStyle/>
          <a:p>
            <a:pPr algn="ctr"/>
            <a:r>
              <a:rPr lang="en-US" b="1" dirty="0"/>
              <a:t>Distinction Between Sensation and Perception</a:t>
            </a:r>
          </a:p>
        </p:txBody>
      </p:sp>
      <p:cxnSp>
        <p:nvCxnSpPr>
          <p:cNvPr id="19" name="Straight Arrow Connector 18"/>
          <p:cNvCxnSpPr/>
          <p:nvPr/>
        </p:nvCxnSpPr>
        <p:spPr>
          <a:xfrm flipH="1">
            <a:off x="7892115" y="2006037"/>
            <a:ext cx="375866" cy="75593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2169612" y="5516370"/>
            <a:ext cx="7273595" cy="461665"/>
          </a:xfrm>
          <a:prstGeom prst="rect">
            <a:avLst/>
          </a:prstGeom>
        </p:spPr>
        <p:txBody>
          <a:bodyPr wrap="square">
            <a:spAutoFit/>
          </a:bodyPr>
          <a:lstStyle/>
          <a:p>
            <a:pPr marL="457200" indent="-457200" algn="ctr">
              <a:buAutoNum type="arabicPeriod"/>
            </a:pPr>
            <a:r>
              <a:rPr lang="en-US" sz="2400" dirty="0">
                <a:solidFill>
                  <a:srgbClr val="FFFF00"/>
                </a:solidFill>
              </a:rPr>
              <a:t>STARTED THE SCIENCE/PHILOSOPHY</a:t>
            </a:r>
          </a:p>
        </p:txBody>
      </p:sp>
      <p:sp>
        <p:nvSpPr>
          <p:cNvPr id="8" name="TextBox 7">
            <a:extLst>
              <a:ext uri="{FF2B5EF4-FFF2-40B4-BE49-F238E27FC236}">
                <a16:creationId xmlns:a16="http://schemas.microsoft.com/office/drawing/2014/main" id="{AC2408D7-8F9B-B9D2-D045-BB11ACB947B2}"/>
              </a:ext>
            </a:extLst>
          </p:cNvPr>
          <p:cNvSpPr txBox="1"/>
          <p:nvPr/>
        </p:nvSpPr>
        <p:spPr>
          <a:xfrm>
            <a:off x="0" y="18709"/>
            <a:ext cx="6263148" cy="369332"/>
          </a:xfrm>
          <a:prstGeom prst="rect">
            <a:avLst/>
          </a:prstGeom>
          <a:noFill/>
        </p:spPr>
        <p:txBody>
          <a:bodyPr wrap="square">
            <a:spAutoFit/>
          </a:bodyPr>
          <a:lstStyle/>
          <a:p>
            <a:pPr rtl="0"/>
            <a:r>
              <a:rPr lang="da-DK" dirty="0">
                <a:solidFill>
                  <a:schemeClr val="bg1"/>
                </a:solidFill>
              </a:rPr>
              <a:t>(Brandt et al., 2024; Gregoric &amp; Fink, 2022)</a:t>
            </a:r>
            <a:endParaRPr lang="en-CA" dirty="0">
              <a:solidFill>
                <a:schemeClr val="bg1"/>
              </a:solidFill>
            </a:endParaRPr>
          </a:p>
        </p:txBody>
      </p:sp>
    </p:spTree>
    <p:extLst>
      <p:ext uri="{BB962C8B-B14F-4D97-AF65-F5344CB8AC3E}">
        <p14:creationId xmlns:p14="http://schemas.microsoft.com/office/powerpoint/2010/main" val="562928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P spid="6" grpId="0"/>
      <p:bldP spid="10" grpId="0"/>
      <p:bldP spid="11" grpId="0"/>
      <p:bldP spid="12" grpId="0"/>
      <p:bldP spid="13" grpId="0" animBg="1"/>
      <p:bldP spid="16" grpId="0"/>
      <p:bldP spid="20"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Ancient Philosophers PT.2</a:t>
            </a:r>
          </a:p>
        </p:txBody>
      </p:sp>
      <p:pic>
        <p:nvPicPr>
          <p:cNvPr id="4102" name="Picture 6"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14" y="1630897"/>
            <a:ext cx="1542236" cy="1542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67376" y="3244334"/>
            <a:ext cx="184731" cy="369332"/>
          </a:xfrm>
          <a:prstGeom prst="rect">
            <a:avLst/>
          </a:prstGeom>
        </p:spPr>
        <p:txBody>
          <a:bodyPr wrap="none">
            <a:spAutoFit/>
          </a:bodyPr>
          <a:lstStyle/>
          <a:p>
            <a:endParaRPr lang="en-US" dirty="0"/>
          </a:p>
        </p:txBody>
      </p:sp>
      <p:sp>
        <p:nvSpPr>
          <p:cNvPr id="12" name="Rectangle 11"/>
          <p:cNvSpPr/>
          <p:nvPr/>
        </p:nvSpPr>
        <p:spPr>
          <a:xfrm>
            <a:off x="838" y="2222662"/>
            <a:ext cx="1721946" cy="1200329"/>
          </a:xfrm>
          <a:prstGeom prst="rect">
            <a:avLst/>
          </a:prstGeom>
        </p:spPr>
        <p:txBody>
          <a:bodyPr wrap="none">
            <a:spAutoFit/>
          </a:bodyPr>
          <a:lstStyle/>
          <a:p>
            <a:r>
              <a:rPr lang="en-US" sz="3600" dirty="0">
                <a:solidFill>
                  <a:schemeClr val="bg1"/>
                </a:solidFill>
              </a:rPr>
              <a:t>Euclid</a:t>
            </a:r>
          </a:p>
          <a:p>
            <a:r>
              <a:rPr lang="en-US" sz="3600" dirty="0">
                <a:solidFill>
                  <a:schemeClr val="bg1"/>
                </a:solidFill>
              </a:rPr>
              <a:t>(</a:t>
            </a:r>
            <a:r>
              <a:rPr lang="en-US" sz="2400" dirty="0">
                <a:solidFill>
                  <a:schemeClr val="bg1"/>
                </a:solidFill>
              </a:rPr>
              <a:t>300 BCE</a:t>
            </a:r>
            <a:r>
              <a:rPr lang="en-US" sz="3600" dirty="0">
                <a:solidFill>
                  <a:schemeClr val="bg1"/>
                </a:solidFill>
              </a:rPr>
              <a:t>)</a:t>
            </a:r>
            <a:endParaRPr lang="en-US" sz="3600" dirty="0"/>
          </a:p>
        </p:txBody>
      </p:sp>
      <p:sp>
        <p:nvSpPr>
          <p:cNvPr id="14" name="Rectangle 13"/>
          <p:cNvSpPr/>
          <p:nvPr/>
        </p:nvSpPr>
        <p:spPr>
          <a:xfrm>
            <a:off x="3671792" y="1986516"/>
            <a:ext cx="6319933" cy="830997"/>
          </a:xfrm>
          <a:prstGeom prst="rect">
            <a:avLst/>
          </a:prstGeom>
        </p:spPr>
        <p:txBody>
          <a:bodyPr wrap="square">
            <a:spAutoFit/>
          </a:bodyPr>
          <a:lstStyle/>
          <a:p>
            <a:pPr marL="457200" indent="-457200">
              <a:buAutoNum type="arabicPeriod"/>
            </a:pPr>
            <a:r>
              <a:rPr lang="en-US" sz="2400" dirty="0">
                <a:solidFill>
                  <a:srgbClr val="FFFF00"/>
                </a:solidFill>
              </a:rPr>
              <a:t>Defined Space</a:t>
            </a:r>
          </a:p>
          <a:p>
            <a:pPr marL="457200" indent="-457200">
              <a:buAutoNum type="arabicPeriod"/>
            </a:pPr>
            <a:r>
              <a:rPr lang="en-US" sz="2400" dirty="0">
                <a:solidFill>
                  <a:srgbClr val="FFFF00"/>
                </a:solidFill>
              </a:rPr>
              <a:t>Worked on size/distance perception</a:t>
            </a:r>
          </a:p>
        </p:txBody>
      </p:sp>
      <p:cxnSp>
        <p:nvCxnSpPr>
          <p:cNvPr id="6" name="Straight Arrow Connector 5"/>
          <p:cNvCxnSpPr/>
          <p:nvPr/>
        </p:nvCxnSpPr>
        <p:spPr>
          <a:xfrm>
            <a:off x="7162033" y="6486525"/>
            <a:ext cx="47529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2775" y="5273899"/>
            <a:ext cx="5229225" cy="1077218"/>
          </a:xfrm>
          <a:prstGeom prst="rect">
            <a:avLst/>
          </a:prstGeom>
          <a:noFill/>
        </p:spPr>
        <p:txBody>
          <a:bodyPr wrap="square" rtlCol="0">
            <a:spAutoFit/>
          </a:bodyPr>
          <a:lstStyle/>
          <a:p>
            <a:r>
              <a:rPr lang="en-US" sz="3200" b="1" dirty="0">
                <a:solidFill>
                  <a:schemeClr val="bg2"/>
                </a:solidFill>
              </a:rPr>
              <a:t>300 BCE -&gt; 1600s</a:t>
            </a:r>
          </a:p>
          <a:p>
            <a:r>
              <a:rPr lang="en-US" sz="3200" b="1" dirty="0">
                <a:solidFill>
                  <a:schemeClr val="bg2"/>
                </a:solidFill>
              </a:rPr>
              <a:t>- lots of physiology work</a:t>
            </a:r>
          </a:p>
        </p:txBody>
      </p:sp>
      <p:pic>
        <p:nvPicPr>
          <p:cNvPr id="1026" name="Picture 2" descr="undefined">
            <a:extLst>
              <a:ext uri="{FF2B5EF4-FFF2-40B4-BE49-F238E27FC236}">
                <a16:creationId xmlns:a16="http://schemas.microsoft.com/office/drawing/2014/main" id="{4BAD8E77-3AE1-0B1F-105B-2C4EC9BD4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640" y="3317994"/>
            <a:ext cx="4182484" cy="3613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CB8CC0-6B02-F509-A31C-1DF129AEFBB0}"/>
              </a:ext>
            </a:extLst>
          </p:cNvPr>
          <p:cNvPicPr>
            <a:picLocks noChangeAspect="1"/>
          </p:cNvPicPr>
          <p:nvPr/>
        </p:nvPicPr>
        <p:blipFill>
          <a:blip r:embed="rId5"/>
          <a:stretch>
            <a:fillRect/>
          </a:stretch>
        </p:blipFill>
        <p:spPr>
          <a:xfrm>
            <a:off x="3416950" y="3272120"/>
            <a:ext cx="3292322" cy="3488819"/>
          </a:xfrm>
          <a:prstGeom prst="rect">
            <a:avLst/>
          </a:prstGeom>
        </p:spPr>
      </p:pic>
      <p:sp>
        <p:nvSpPr>
          <p:cNvPr id="10" name="TextBox 9">
            <a:extLst>
              <a:ext uri="{FF2B5EF4-FFF2-40B4-BE49-F238E27FC236}">
                <a16:creationId xmlns:a16="http://schemas.microsoft.com/office/drawing/2014/main" id="{4B8B2E0B-620E-D8F6-C2B3-1C7CC7B2C037}"/>
              </a:ext>
            </a:extLst>
          </p:cNvPr>
          <p:cNvSpPr txBox="1"/>
          <p:nvPr/>
        </p:nvSpPr>
        <p:spPr>
          <a:xfrm>
            <a:off x="54732" y="27599"/>
            <a:ext cx="6724436" cy="369332"/>
          </a:xfrm>
          <a:prstGeom prst="rect">
            <a:avLst/>
          </a:prstGeom>
          <a:noFill/>
        </p:spPr>
        <p:txBody>
          <a:bodyPr wrap="square">
            <a:spAutoFit/>
          </a:bodyPr>
          <a:lstStyle/>
          <a:p>
            <a:r>
              <a:rPr lang="en-CA" dirty="0">
                <a:solidFill>
                  <a:schemeClr val="bg1"/>
                </a:solidFill>
              </a:rPr>
              <a:t>(</a:t>
            </a:r>
            <a:r>
              <a:rPr lang="en-CA" dirty="0" err="1">
                <a:solidFill>
                  <a:schemeClr val="bg1"/>
                </a:solidFill>
              </a:rPr>
              <a:t>Lanczos</a:t>
            </a:r>
            <a:r>
              <a:rPr lang="en-CA" dirty="0">
                <a:solidFill>
                  <a:schemeClr val="bg1"/>
                </a:solidFill>
              </a:rPr>
              <a:t>, 1970; Millar, 2008)</a:t>
            </a:r>
          </a:p>
        </p:txBody>
      </p:sp>
    </p:spTree>
    <p:extLst>
      <p:ext uri="{BB962C8B-B14F-4D97-AF65-F5344CB8AC3E}">
        <p14:creationId xmlns:p14="http://schemas.microsoft.com/office/powerpoint/2010/main" val="372648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(1600s) – 1800 </a:t>
            </a:r>
          </a:p>
        </p:txBody>
      </p:sp>
      <p:pic>
        <p:nvPicPr>
          <p:cNvPr id="5122" name="Picture 2" descr="René Descartes - Wikipedi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835275"/>
            <a:ext cx="328805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741" y="5834940"/>
            <a:ext cx="762000" cy="114299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1758700" y="2295547"/>
            <a:ext cx="2532393" cy="17238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225809">
            <a:off x="2122996" y="2576800"/>
            <a:ext cx="1522500" cy="369332"/>
          </a:xfrm>
          <a:prstGeom prst="rect">
            <a:avLst/>
          </a:prstGeom>
          <a:noFill/>
        </p:spPr>
        <p:txBody>
          <a:bodyPr wrap="square" rtlCol="0">
            <a:spAutoFit/>
          </a:bodyPr>
          <a:lstStyle/>
          <a:p>
            <a:r>
              <a:rPr lang="en-US" b="1" dirty="0"/>
              <a:t>Empiricism</a:t>
            </a:r>
          </a:p>
        </p:txBody>
      </p:sp>
      <p:sp>
        <p:nvSpPr>
          <p:cNvPr id="10" name="TextBox 9"/>
          <p:cNvSpPr txBox="1"/>
          <p:nvPr/>
        </p:nvSpPr>
        <p:spPr>
          <a:xfrm rot="21225809">
            <a:off x="2615389" y="2878087"/>
            <a:ext cx="1522500" cy="923330"/>
          </a:xfrm>
          <a:prstGeom prst="rect">
            <a:avLst/>
          </a:prstGeom>
          <a:noFill/>
        </p:spPr>
        <p:txBody>
          <a:bodyPr wrap="square" rtlCol="0">
            <a:spAutoFit/>
          </a:bodyPr>
          <a:lstStyle/>
          <a:p>
            <a:r>
              <a:rPr lang="en-US" b="1" dirty="0"/>
              <a:t>Start of the </a:t>
            </a:r>
          </a:p>
          <a:p>
            <a:r>
              <a:rPr lang="en-US" b="1" dirty="0"/>
              <a:t>Scientific method</a:t>
            </a:r>
          </a:p>
        </p:txBody>
      </p:sp>
      <p:sp>
        <p:nvSpPr>
          <p:cNvPr id="8" name="Rectangle 7"/>
          <p:cNvSpPr/>
          <p:nvPr/>
        </p:nvSpPr>
        <p:spPr>
          <a:xfrm>
            <a:off x="-26860" y="1807359"/>
            <a:ext cx="2846048" cy="954107"/>
          </a:xfrm>
          <a:prstGeom prst="rect">
            <a:avLst/>
          </a:prstGeom>
        </p:spPr>
        <p:txBody>
          <a:bodyPr wrap="square">
            <a:spAutoFit/>
          </a:bodyPr>
          <a:lstStyle/>
          <a:p>
            <a:r>
              <a:rPr lang="en-US" sz="2800" dirty="0">
                <a:solidFill>
                  <a:schemeClr val="bg2"/>
                </a:solidFill>
              </a:rPr>
              <a:t>René Descartes (1596–1650)</a:t>
            </a:r>
          </a:p>
        </p:txBody>
      </p:sp>
      <p:pic>
        <p:nvPicPr>
          <p:cNvPr id="14" name="Picture 2" descr="William Molyneux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0" y="3707252"/>
            <a:ext cx="2677603" cy="3183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5828036" y="5287148"/>
            <a:ext cx="1774722" cy="1603477"/>
          </a:xfrm>
          <a:prstGeom prst="rect">
            <a:avLst/>
          </a:prstGeom>
        </p:spPr>
      </p:pic>
      <p:sp>
        <p:nvSpPr>
          <p:cNvPr id="17" name="Rectangle 16"/>
          <p:cNvSpPr/>
          <p:nvPr/>
        </p:nvSpPr>
        <p:spPr>
          <a:xfrm>
            <a:off x="3925191" y="2587407"/>
            <a:ext cx="2270926" cy="1138773"/>
          </a:xfrm>
          <a:prstGeom prst="rect">
            <a:avLst/>
          </a:prstGeom>
        </p:spPr>
        <p:txBody>
          <a:bodyPr wrap="square">
            <a:spAutoFit/>
          </a:bodyPr>
          <a:lstStyle/>
          <a:p>
            <a:pPr algn="ctr"/>
            <a:r>
              <a:rPr lang="en-US" sz="2400" b="1" dirty="0">
                <a:solidFill>
                  <a:schemeClr val="bg2"/>
                </a:solidFill>
              </a:rPr>
              <a:t>William </a:t>
            </a:r>
            <a:r>
              <a:rPr lang="en-US" sz="2400" b="1" dirty="0" err="1">
                <a:solidFill>
                  <a:schemeClr val="bg2"/>
                </a:solidFill>
              </a:rPr>
              <a:t>Molyneux</a:t>
            </a:r>
            <a:r>
              <a:rPr lang="en-US" sz="2400" b="1" dirty="0">
                <a:solidFill>
                  <a:schemeClr val="bg2"/>
                </a:solidFill>
              </a:rPr>
              <a:t> </a:t>
            </a:r>
            <a:r>
              <a:rPr lang="en-US" sz="2000" b="1" dirty="0">
                <a:solidFill>
                  <a:schemeClr val="bg2"/>
                </a:solidFill>
              </a:rPr>
              <a:t>(1656–1698)</a:t>
            </a:r>
            <a:endParaRPr lang="en-US" sz="2000" dirty="0">
              <a:solidFill>
                <a:schemeClr val="bg2"/>
              </a:solidFill>
            </a:endParaRPr>
          </a:p>
        </p:txBody>
      </p:sp>
      <p:pic>
        <p:nvPicPr>
          <p:cNvPr id="15" name="Picture 6" descr="Cubes - Intermediate Geome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9883" y="3707251"/>
            <a:ext cx="1742875" cy="1683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3997" y="5266182"/>
            <a:ext cx="756763" cy="10124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142743" y="5626139"/>
            <a:ext cx="1865807" cy="1138773"/>
          </a:xfrm>
          <a:prstGeom prst="rect">
            <a:avLst/>
          </a:prstGeom>
        </p:spPr>
        <p:txBody>
          <a:bodyPr wrap="square">
            <a:spAutoFit/>
          </a:bodyPr>
          <a:lstStyle/>
          <a:p>
            <a:pPr algn="r"/>
            <a:r>
              <a:rPr lang="en-US" sz="2400" dirty="0">
                <a:solidFill>
                  <a:schemeClr val="bg2"/>
                </a:solidFill>
              </a:rPr>
              <a:t>Immanuel Kant</a:t>
            </a:r>
          </a:p>
          <a:p>
            <a:pPr algn="r"/>
            <a:r>
              <a:rPr lang="en-US" sz="2000" dirty="0">
                <a:solidFill>
                  <a:schemeClr val="bg2"/>
                </a:solidFill>
              </a:rPr>
              <a:t>(1724–1804)</a:t>
            </a:r>
          </a:p>
        </p:txBody>
      </p:sp>
      <p:pic>
        <p:nvPicPr>
          <p:cNvPr id="19" name="Picture 2" descr="Immanuel Kan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2389" y="3674736"/>
            <a:ext cx="2440170" cy="31844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0"/>
          <a:stretch>
            <a:fillRect/>
          </a:stretch>
        </p:blipFill>
        <p:spPr>
          <a:xfrm>
            <a:off x="6272317" y="2176990"/>
            <a:ext cx="6004693" cy="1514004"/>
          </a:xfrm>
          <a:prstGeom prst="rect">
            <a:avLst/>
          </a:prstGeom>
        </p:spPr>
      </p:pic>
      <p:sp>
        <p:nvSpPr>
          <p:cNvPr id="5" name="TextBox 4">
            <a:extLst>
              <a:ext uri="{FF2B5EF4-FFF2-40B4-BE49-F238E27FC236}">
                <a16:creationId xmlns:a16="http://schemas.microsoft.com/office/drawing/2014/main" id="{678F275F-479B-A61B-0066-8291FFF43027}"/>
              </a:ext>
            </a:extLst>
          </p:cNvPr>
          <p:cNvSpPr txBox="1"/>
          <p:nvPr/>
        </p:nvSpPr>
        <p:spPr>
          <a:xfrm>
            <a:off x="0" y="26653"/>
            <a:ext cx="11788645" cy="646331"/>
          </a:xfrm>
          <a:prstGeom prst="rect">
            <a:avLst/>
          </a:prstGeom>
          <a:noFill/>
        </p:spPr>
        <p:txBody>
          <a:bodyPr wrap="square">
            <a:spAutoFit/>
          </a:bodyPr>
          <a:lstStyle/>
          <a:p>
            <a:r>
              <a:rPr lang="en-US" dirty="0">
                <a:solidFill>
                  <a:schemeClr val="bg1"/>
                </a:solidFill>
              </a:rPr>
              <a:t>(Brandt et al., 2024; Gibson, 1987; </a:t>
            </a:r>
            <a:r>
              <a:rPr lang="en-US" dirty="0" err="1">
                <a:solidFill>
                  <a:schemeClr val="bg1"/>
                </a:solidFill>
              </a:rPr>
              <a:t>Gregoric</a:t>
            </a:r>
            <a:r>
              <a:rPr lang="en-US" dirty="0">
                <a:solidFill>
                  <a:schemeClr val="bg1"/>
                </a:solidFill>
              </a:rPr>
              <a:t> &amp; Fink, 2022; Kant’s Views on Space and Time (Stanford Encyclopedia of Philosophy), n.d.; Mach, 1960)</a:t>
            </a:r>
          </a:p>
        </p:txBody>
      </p:sp>
    </p:spTree>
    <p:extLst>
      <p:ext uri="{BB962C8B-B14F-4D97-AF65-F5344CB8AC3E}">
        <p14:creationId xmlns:p14="http://schemas.microsoft.com/office/powerpoint/2010/main" val="8695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8"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 1800 </a:t>
            </a:r>
          </a:p>
        </p:txBody>
      </p:sp>
      <p:sp>
        <p:nvSpPr>
          <p:cNvPr id="3" name="TextBox 2"/>
          <p:cNvSpPr txBox="1"/>
          <p:nvPr/>
        </p:nvSpPr>
        <p:spPr>
          <a:xfrm>
            <a:off x="1024128" y="2084832"/>
            <a:ext cx="11030961" cy="4247317"/>
          </a:xfrm>
          <a:prstGeom prst="rect">
            <a:avLst/>
          </a:prstGeom>
          <a:solidFill>
            <a:schemeClr val="tx2">
              <a:lumMod val="75000"/>
            </a:schemeClr>
          </a:solidFill>
        </p:spPr>
        <p:txBody>
          <a:bodyPr wrap="square" rtlCol="0" anchor="ctr">
            <a:spAutoFit/>
          </a:bodyPr>
          <a:lstStyle/>
          <a:p>
            <a:pPr marL="685800" indent="-685800">
              <a:buFontTx/>
              <a:buChar char="-"/>
            </a:pPr>
            <a:r>
              <a:rPr lang="en-US" sz="5400" dirty="0">
                <a:solidFill>
                  <a:srgbClr val="FFFF00"/>
                </a:solidFill>
              </a:rPr>
              <a:t>PEOPLE STARTED TO THINK</a:t>
            </a:r>
          </a:p>
          <a:p>
            <a:pPr marL="1143000" lvl="1" indent="-685800">
              <a:buFontTx/>
              <a:buChar char="-"/>
            </a:pPr>
            <a:r>
              <a:rPr lang="en-US" sz="5400" dirty="0">
                <a:solidFill>
                  <a:srgbClr val="FFFF00"/>
                </a:solidFill>
              </a:rPr>
              <a:t>WHAT ARE SENSES</a:t>
            </a:r>
          </a:p>
          <a:p>
            <a:pPr marL="1143000" lvl="1" indent="-685800">
              <a:buFontTx/>
              <a:buChar char="-"/>
            </a:pPr>
            <a:r>
              <a:rPr lang="en-US" sz="5400" dirty="0">
                <a:solidFill>
                  <a:srgbClr val="FFFF00"/>
                </a:solidFill>
              </a:rPr>
              <a:t>WERE THE GREEKS RIGHT?</a:t>
            </a:r>
          </a:p>
          <a:p>
            <a:pPr marL="1143000" lvl="1" indent="-685800">
              <a:buFontTx/>
              <a:buChar char="-"/>
            </a:pPr>
            <a:r>
              <a:rPr lang="en-US" sz="5400" dirty="0">
                <a:solidFill>
                  <a:srgbClr val="FFFF00"/>
                </a:solidFill>
              </a:rPr>
              <a:t>WHAT IS KNOWLEDGE?</a:t>
            </a:r>
          </a:p>
          <a:p>
            <a:pPr marL="1143000" lvl="1" indent="-685800">
              <a:buFontTx/>
              <a:buChar char="-"/>
            </a:pPr>
            <a:r>
              <a:rPr lang="en-US" sz="5400" dirty="0">
                <a:solidFill>
                  <a:srgbClr val="FFFF00"/>
                </a:solidFill>
              </a:rPr>
              <a:t>WHAT </a:t>
            </a:r>
            <a:r>
              <a:rPr lang="en-US" sz="5400" b="1" i="1" u="sng" dirty="0">
                <a:solidFill>
                  <a:srgbClr val="FFFF00"/>
                </a:solidFill>
              </a:rPr>
              <a:t>IS …</a:t>
            </a:r>
          </a:p>
        </p:txBody>
      </p:sp>
    </p:spTree>
    <p:extLst>
      <p:ext uri="{BB962C8B-B14F-4D97-AF65-F5344CB8AC3E}">
        <p14:creationId xmlns:p14="http://schemas.microsoft.com/office/powerpoint/2010/main" val="20248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1896</TotalTime>
  <Words>2808</Words>
  <Application>Microsoft Office PowerPoint</Application>
  <PresentationFormat>Widescreen</PresentationFormat>
  <Paragraphs>295</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Tw Cen MT</vt:lpstr>
      <vt:lpstr>Tw Cen MT Condensed</vt:lpstr>
      <vt:lpstr>Wingdings 3</vt:lpstr>
      <vt:lpstr>Integral</vt:lpstr>
      <vt:lpstr>Deep History Of the Study of Haptic Perception </vt:lpstr>
      <vt:lpstr>PowerPoint Presentation</vt:lpstr>
      <vt:lpstr>PowerPoint Presentation</vt:lpstr>
      <vt:lpstr>Background Color indicates progression through time </vt:lpstr>
      <vt:lpstr>Content / Biological Topic</vt:lpstr>
      <vt:lpstr>Ancient Philosophers - Sense</vt:lpstr>
      <vt:lpstr>Ancient Philosophers PT.2</vt:lpstr>
      <vt:lpstr>Pre Scientific revolution (1600s) – 1800 </vt:lpstr>
      <vt:lpstr>Pre Scientific revolution – 1800 </vt:lpstr>
      <vt:lpstr>1800s Onwards – PSYHOPHYSICS! WHAT IS PERCEPTION? </vt:lpstr>
      <vt:lpstr>1850s onwards</vt:lpstr>
      <vt:lpstr>1900s-1950s onwards</vt:lpstr>
      <vt:lpstr>1900s-1950s onwards</vt:lpstr>
      <vt:lpstr>1950s-1999</vt:lpstr>
      <vt:lpstr>1950s-1999</vt:lpstr>
      <vt:lpstr>1950s-1999</vt:lpstr>
      <vt:lpstr>1950s-1999</vt:lpstr>
      <vt:lpstr>1950s-1999</vt:lpstr>
      <vt:lpstr>1950s-1999</vt:lpstr>
      <vt:lpstr>1950s-1999</vt:lpstr>
      <vt:lpstr>1950s-1999</vt:lpstr>
      <vt:lpstr>2000s-Present</vt:lpstr>
      <vt:lpstr>2000s-Present</vt:lpstr>
      <vt:lpstr>2000s-Present</vt:lpstr>
      <vt:lpstr>2000s-Present</vt:lpstr>
      <vt:lpstr>2000s-Present</vt:lpstr>
      <vt:lpstr>2000s-Present</vt:lpstr>
      <vt:lpstr>2000s-Present</vt:lpstr>
      <vt:lpstr>References</vt:lpstr>
      <vt:lpstr>References</vt:lpstr>
      <vt:lpstr>References</vt:lpstr>
      <vt:lpstr>References</vt:lpstr>
      <vt:lpstr>References OF IMages</vt:lpstr>
      <vt:lpstr>References OF IMages</vt:lpstr>
      <vt:lpstr>References OF IMages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History Of the field of Perception </dc:title>
  <dc:creator>stick</dc:creator>
  <cp:lastModifiedBy>Ahmed Nadeem</cp:lastModifiedBy>
  <cp:revision>228</cp:revision>
  <dcterms:created xsi:type="dcterms:W3CDTF">2024-10-25T15:14:24Z</dcterms:created>
  <dcterms:modified xsi:type="dcterms:W3CDTF">2024-11-08T05:13:39Z</dcterms:modified>
</cp:coreProperties>
</file>